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270" r:id="rId6"/>
    <p:sldId id="276" r:id="rId7"/>
    <p:sldId id="273" r:id="rId8"/>
    <p:sldId id="275" r:id="rId9"/>
    <p:sldId id="274" r:id="rId10"/>
    <p:sldId id="261" r:id="rId11"/>
    <p:sldId id="272" r:id="rId12"/>
    <p:sldId id="266" r:id="rId13"/>
    <p:sldId id="267" r:id="rId14"/>
    <p:sldId id="268" r:id="rId15"/>
    <p:sldId id="271" r:id="rId16"/>
    <p:sldId id="265" r:id="rId17"/>
    <p:sldId id="269" r:id="rId18"/>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kolite\Desktop\Tuhka_puristuslujuudet_exc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tx>
            <c:strRef>
              <c:f>Taul1!$A$2</c:f>
              <c:strCache>
                <c:ptCount val="1"/>
                <c:pt idx="0">
                  <c:v>Woodash 1</c:v>
                </c:pt>
              </c:strCache>
            </c:strRef>
          </c:tx>
          <c:spPr>
            <a:pattFill prst="ltDnDiag">
              <a:fgClr>
                <a:schemeClr val="tx1"/>
              </a:fgClr>
              <a:bgClr>
                <a:schemeClr val="bg1"/>
              </a:bgClr>
            </a:pattFill>
          </c:spPr>
          <c:invertIfNegative val="0"/>
          <c:dLbls>
            <c:dLbl>
              <c:idx val="0"/>
              <c:delete val="1"/>
              <c:extLst xmlns:c16r2="http://schemas.microsoft.com/office/drawing/2015/06/chart">
                <c:ext xmlns:c16="http://schemas.microsoft.com/office/drawing/2014/chart" uri="{C3380CC4-5D6E-409C-BE32-E72D297353CC}">
                  <c16:uniqueId val="{00000000-A70F-407C-9B12-AD21B3DD834B}"/>
                </c:ext>
                <c:ext xmlns:c15="http://schemas.microsoft.com/office/drawing/2012/chart" uri="{CE6537A1-D6FC-4f65-9D91-7224C49458BB}"/>
              </c:extLst>
            </c:dLbl>
            <c:dLbl>
              <c:idx val="1"/>
              <c:tx>
                <c:rich>
                  <a:bodyPr/>
                  <a:lstStyle/>
                  <a:p>
                    <a:r>
                      <a:rPr lang="en-US"/>
                      <a:t>+54 %</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70F-407C-9B12-AD21B3DD834B}"/>
                </c:ex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Taul1!$B$1:$C$1</c:f>
              <c:strCache>
                <c:ptCount val="2"/>
                <c:pt idx="0">
                  <c:v>Compression Strenght </c:v>
                </c:pt>
                <c:pt idx="1">
                  <c:v>Activated Compression Strength</c:v>
                </c:pt>
              </c:strCache>
            </c:strRef>
          </c:cat>
          <c:val>
            <c:numRef>
              <c:f>Taul1!$B$2:$C$2</c:f>
              <c:numCache>
                <c:formatCode>General</c:formatCode>
                <c:ptCount val="2"/>
                <c:pt idx="0">
                  <c:v>1.83</c:v>
                </c:pt>
                <c:pt idx="1">
                  <c:v>2.81</c:v>
                </c:pt>
              </c:numCache>
            </c:numRef>
          </c:val>
          <c:extLst xmlns:c16r2="http://schemas.microsoft.com/office/drawing/2015/06/chart">
            <c:ext xmlns:c16="http://schemas.microsoft.com/office/drawing/2014/chart" uri="{C3380CC4-5D6E-409C-BE32-E72D297353CC}">
              <c16:uniqueId val="{00000002-A70F-407C-9B12-AD21B3DD834B}"/>
            </c:ext>
          </c:extLst>
        </c:ser>
        <c:ser>
          <c:idx val="1"/>
          <c:order val="1"/>
          <c:tx>
            <c:strRef>
              <c:f>Taul1!$A$3</c:f>
              <c:strCache>
                <c:ptCount val="1"/>
                <c:pt idx="0">
                  <c:v>Woodash 2</c:v>
                </c:pt>
              </c:strCache>
            </c:strRef>
          </c:tx>
          <c:spPr>
            <a:pattFill prst="ltDnDiag">
              <a:fgClr>
                <a:schemeClr val="tx1"/>
              </a:fgClr>
              <a:bgClr>
                <a:schemeClr val="bg1"/>
              </a:bgClr>
            </a:pattFill>
          </c:spPr>
          <c:invertIfNegative val="0"/>
          <c:dPt>
            <c:idx val="0"/>
            <c:invertIfNegative val="0"/>
            <c:bubble3D val="0"/>
            <c:spPr>
              <a:pattFill prst="ltHorz">
                <a:fgClr>
                  <a:schemeClr val="tx1"/>
                </a:fgClr>
                <a:bgClr>
                  <a:schemeClr val="bg1"/>
                </a:bgClr>
              </a:pattFill>
            </c:spPr>
            <c:extLst xmlns:c16r2="http://schemas.microsoft.com/office/drawing/2015/06/chart">
              <c:ext xmlns:c16="http://schemas.microsoft.com/office/drawing/2014/chart" uri="{C3380CC4-5D6E-409C-BE32-E72D297353CC}">
                <c16:uniqueId val="{00000004-A70F-407C-9B12-AD21B3DD834B}"/>
              </c:ext>
            </c:extLst>
          </c:dPt>
          <c:dPt>
            <c:idx val="1"/>
            <c:invertIfNegative val="0"/>
            <c:bubble3D val="0"/>
            <c:spPr>
              <a:pattFill prst="ltHorz">
                <a:fgClr>
                  <a:schemeClr val="tx1"/>
                </a:fgClr>
                <a:bgClr>
                  <a:schemeClr val="bg1"/>
                </a:bgClr>
              </a:pattFill>
            </c:spPr>
            <c:extLst xmlns:c16r2="http://schemas.microsoft.com/office/drawing/2015/06/chart">
              <c:ext xmlns:c16="http://schemas.microsoft.com/office/drawing/2014/chart" uri="{C3380CC4-5D6E-409C-BE32-E72D297353CC}">
                <c16:uniqueId val="{00000006-A70F-407C-9B12-AD21B3DD834B}"/>
              </c:ext>
            </c:extLst>
          </c:dPt>
          <c:dLbls>
            <c:dLbl>
              <c:idx val="0"/>
              <c:delete val="1"/>
              <c:extLst xmlns:c16r2="http://schemas.microsoft.com/office/drawing/2015/06/chart">
                <c:ext xmlns:c16="http://schemas.microsoft.com/office/drawing/2014/chart" uri="{C3380CC4-5D6E-409C-BE32-E72D297353CC}">
                  <c16:uniqueId val="{00000004-A70F-407C-9B12-AD21B3DD834B}"/>
                </c:ext>
                <c:ext xmlns:c15="http://schemas.microsoft.com/office/drawing/2012/chart" uri="{CE6537A1-D6FC-4f65-9D91-7224C49458BB}"/>
              </c:extLst>
            </c:dLbl>
            <c:dLbl>
              <c:idx val="1"/>
              <c:tx>
                <c:rich>
                  <a:bodyPr/>
                  <a:lstStyle/>
                  <a:p>
                    <a:r>
                      <a:rPr lang="en-US"/>
                      <a:t>+143 %</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70F-407C-9B12-AD21B3DD834B}"/>
                </c:ex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Taul1!$B$1:$C$1</c:f>
              <c:strCache>
                <c:ptCount val="2"/>
                <c:pt idx="0">
                  <c:v>Compression Strenght </c:v>
                </c:pt>
                <c:pt idx="1">
                  <c:v>Activated Compression Strength</c:v>
                </c:pt>
              </c:strCache>
            </c:strRef>
          </c:cat>
          <c:val>
            <c:numRef>
              <c:f>Taul1!$B$3:$C$3</c:f>
              <c:numCache>
                <c:formatCode>General</c:formatCode>
                <c:ptCount val="2"/>
                <c:pt idx="0">
                  <c:v>3.63</c:v>
                </c:pt>
                <c:pt idx="1">
                  <c:v>8.82</c:v>
                </c:pt>
              </c:numCache>
            </c:numRef>
          </c:val>
          <c:extLst xmlns:c16r2="http://schemas.microsoft.com/office/drawing/2015/06/chart">
            <c:ext xmlns:c16="http://schemas.microsoft.com/office/drawing/2014/chart" uri="{C3380CC4-5D6E-409C-BE32-E72D297353CC}">
              <c16:uniqueId val="{00000007-A70F-407C-9B12-AD21B3DD834B}"/>
            </c:ext>
          </c:extLst>
        </c:ser>
        <c:ser>
          <c:idx val="2"/>
          <c:order val="2"/>
          <c:tx>
            <c:strRef>
              <c:f>Taul1!$A$4</c:f>
              <c:strCache>
                <c:ptCount val="1"/>
                <c:pt idx="0">
                  <c:v>WoodAsh 3</c:v>
                </c:pt>
              </c:strCache>
            </c:strRef>
          </c:tx>
          <c:spPr>
            <a:pattFill prst="openDmnd">
              <a:fgClr>
                <a:schemeClr val="tx1"/>
              </a:fgClr>
              <a:bgClr>
                <a:schemeClr val="bg1"/>
              </a:bgClr>
            </a:pattFill>
          </c:spPr>
          <c:invertIfNegative val="0"/>
          <c:dLbls>
            <c:dLbl>
              <c:idx val="0"/>
              <c:delete val="1"/>
              <c:extLst xmlns:c16r2="http://schemas.microsoft.com/office/drawing/2015/06/chart">
                <c:ext xmlns:c16="http://schemas.microsoft.com/office/drawing/2014/chart" uri="{C3380CC4-5D6E-409C-BE32-E72D297353CC}">
                  <c16:uniqueId val="{00000008-A70F-407C-9B12-AD21B3DD834B}"/>
                </c:ext>
                <c:ext xmlns:c15="http://schemas.microsoft.com/office/drawing/2012/chart" uri="{CE6537A1-D6FC-4f65-9D91-7224C49458BB}"/>
              </c:extLst>
            </c:dLbl>
            <c:dLbl>
              <c:idx val="1"/>
              <c:tx>
                <c:rich>
                  <a:bodyPr/>
                  <a:lstStyle/>
                  <a:p>
                    <a:r>
                      <a:rPr lang="en-US"/>
                      <a:t>+16 %</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70F-407C-9B12-AD21B3DD834B}"/>
                </c:ex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Taul1!$B$1:$C$1</c:f>
              <c:strCache>
                <c:ptCount val="2"/>
                <c:pt idx="0">
                  <c:v>Compression Strenght </c:v>
                </c:pt>
                <c:pt idx="1">
                  <c:v>Activated Compression Strength</c:v>
                </c:pt>
              </c:strCache>
            </c:strRef>
          </c:cat>
          <c:val>
            <c:numRef>
              <c:f>Taul1!$B$4:$C$4</c:f>
              <c:numCache>
                <c:formatCode>General</c:formatCode>
                <c:ptCount val="2"/>
                <c:pt idx="0">
                  <c:v>7.65</c:v>
                </c:pt>
                <c:pt idx="1">
                  <c:v>8.84</c:v>
                </c:pt>
              </c:numCache>
            </c:numRef>
          </c:val>
          <c:extLst xmlns:c16r2="http://schemas.microsoft.com/office/drawing/2015/06/chart">
            <c:ext xmlns:c16="http://schemas.microsoft.com/office/drawing/2014/chart" uri="{C3380CC4-5D6E-409C-BE32-E72D297353CC}">
              <c16:uniqueId val="{0000000A-A70F-407C-9B12-AD21B3DD834B}"/>
            </c:ext>
          </c:extLst>
        </c:ser>
        <c:dLbls>
          <c:dLblPos val="outEnd"/>
          <c:showLegendKey val="0"/>
          <c:showVal val="1"/>
          <c:showCatName val="0"/>
          <c:showSerName val="0"/>
          <c:showPercent val="0"/>
          <c:showBubbleSize val="0"/>
        </c:dLbls>
        <c:gapWidth val="150"/>
        <c:axId val="285694432"/>
        <c:axId val="287112128"/>
      </c:barChart>
      <c:catAx>
        <c:axId val="285694432"/>
        <c:scaling>
          <c:orientation val="minMax"/>
        </c:scaling>
        <c:delete val="0"/>
        <c:axPos val="b"/>
        <c:numFmt formatCode="General" sourceLinked="0"/>
        <c:majorTickMark val="out"/>
        <c:minorTickMark val="none"/>
        <c:tickLblPos val="nextTo"/>
        <c:crossAx val="287112128"/>
        <c:crosses val="autoZero"/>
        <c:auto val="1"/>
        <c:lblAlgn val="ctr"/>
        <c:lblOffset val="100"/>
        <c:noMultiLvlLbl val="0"/>
      </c:catAx>
      <c:valAx>
        <c:axId val="287112128"/>
        <c:scaling>
          <c:orientation val="minMax"/>
        </c:scaling>
        <c:delete val="0"/>
        <c:axPos val="l"/>
        <c:majorGridlines/>
        <c:title>
          <c:tx>
            <c:rich>
              <a:bodyPr rot="-5400000" vert="horz"/>
              <a:lstStyle/>
              <a:p>
                <a:pPr>
                  <a:defRPr/>
                </a:pPr>
                <a:r>
                  <a:rPr lang="fi-FI"/>
                  <a:t>Mpa</a:t>
                </a:r>
              </a:p>
            </c:rich>
          </c:tx>
          <c:overlay val="0"/>
        </c:title>
        <c:numFmt formatCode="General" sourceLinked="1"/>
        <c:majorTickMark val="out"/>
        <c:minorTickMark val="out"/>
        <c:tickLblPos val="nextTo"/>
        <c:crossAx val="285694432"/>
        <c:crosses val="autoZero"/>
        <c:crossBetween val="between"/>
        <c:majorUnit val="1"/>
        <c:minorUnit val="0.5"/>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v>Effect of Additives</c:v>
          </c:tx>
          <c:invertIfNegative val="0"/>
          <c:cat>
            <c:strRef>
              <c:f>'[Tuuli Case_2 Data_1.xlsx]Original samples'!$W$127:$Y$127</c:f>
              <c:strCache>
                <c:ptCount val="3"/>
                <c:pt idx="0">
                  <c:v>Reference</c:v>
                </c:pt>
                <c:pt idx="1">
                  <c:v>Additive in readymix</c:v>
                </c:pt>
                <c:pt idx="2">
                  <c:v>Additive in Combution</c:v>
                </c:pt>
              </c:strCache>
            </c:strRef>
          </c:cat>
          <c:val>
            <c:numRef>
              <c:f>'[Tuuli Case_2 Data_1.xlsx]Original samples'!$W$128:$Y$128</c:f>
              <c:numCache>
                <c:formatCode>0.0</c:formatCode>
                <c:ptCount val="3"/>
                <c:pt idx="0">
                  <c:v>0.29283699999628265</c:v>
                </c:pt>
                <c:pt idx="1">
                  <c:v>0.67568267713972208</c:v>
                </c:pt>
                <c:pt idx="2">
                  <c:v>12.706202799621201</c:v>
                </c:pt>
              </c:numCache>
            </c:numRef>
          </c:val>
          <c:extLst xmlns:c16r2="http://schemas.microsoft.com/office/drawing/2015/06/chart">
            <c:ext xmlns:c16="http://schemas.microsoft.com/office/drawing/2014/chart" uri="{C3380CC4-5D6E-409C-BE32-E72D297353CC}">
              <c16:uniqueId val="{00000000-CF23-4BD9-A8E6-D3B5E0ECE308}"/>
            </c:ext>
          </c:extLst>
        </c:ser>
        <c:dLbls>
          <c:showLegendKey val="0"/>
          <c:showVal val="0"/>
          <c:showCatName val="0"/>
          <c:showSerName val="0"/>
          <c:showPercent val="0"/>
          <c:showBubbleSize val="0"/>
        </c:dLbls>
        <c:gapWidth val="150"/>
        <c:axId val="334192384"/>
        <c:axId val="334192776"/>
      </c:barChart>
      <c:catAx>
        <c:axId val="334192384"/>
        <c:scaling>
          <c:orientation val="minMax"/>
        </c:scaling>
        <c:delete val="0"/>
        <c:axPos val="b"/>
        <c:numFmt formatCode="General" sourceLinked="0"/>
        <c:majorTickMark val="out"/>
        <c:minorTickMark val="none"/>
        <c:tickLblPos val="nextTo"/>
        <c:crossAx val="334192776"/>
        <c:crosses val="autoZero"/>
        <c:auto val="1"/>
        <c:lblAlgn val="ctr"/>
        <c:lblOffset val="100"/>
        <c:noMultiLvlLbl val="0"/>
      </c:catAx>
      <c:valAx>
        <c:axId val="334192776"/>
        <c:scaling>
          <c:orientation val="minMax"/>
        </c:scaling>
        <c:delete val="0"/>
        <c:axPos val="l"/>
        <c:majorGridlines/>
        <c:title>
          <c:tx>
            <c:rich>
              <a:bodyPr/>
              <a:lstStyle/>
              <a:p>
                <a:pPr>
                  <a:defRPr/>
                </a:pPr>
                <a:r>
                  <a:rPr lang="fi-FI" dirty="0"/>
                  <a:t>MPa</a:t>
                </a:r>
              </a:p>
            </c:rich>
          </c:tx>
          <c:overlay val="0"/>
        </c:title>
        <c:numFmt formatCode="0.0" sourceLinked="1"/>
        <c:majorTickMark val="out"/>
        <c:minorTickMark val="none"/>
        <c:tickLblPos val="nextTo"/>
        <c:crossAx val="33419238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41FEB8-E6D6-4180-9937-E814C80EF6B5}" type="datetimeFigureOut">
              <a:rPr lang="fi-FI" smtClean="0"/>
              <a:t>1.6.2016</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D11E4D-5130-446F-8A0D-3CE4E57BAB6A}" type="slidenum">
              <a:rPr lang="fi-FI" smtClean="0"/>
              <a:t>‹#›</a:t>
            </a:fld>
            <a:endParaRPr lang="fi-FI"/>
          </a:p>
        </p:txBody>
      </p:sp>
    </p:spTree>
    <p:extLst>
      <p:ext uri="{BB962C8B-B14F-4D97-AF65-F5344CB8AC3E}">
        <p14:creationId xmlns:p14="http://schemas.microsoft.com/office/powerpoint/2010/main" val="2567921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2AF1C-894A-43CA-94FF-4494D8EBA9EA}"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22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02AF1C-894A-43CA-94FF-4494D8EBA9EA}" type="slidenum">
              <a:rPr kumimoji="0" lang="fi-FI"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fi-FI"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9597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7EA0FCC-BA39-4BCA-8B2A-C4DA6F7E02DC}" type="slidenum">
              <a:rPr lang="fi-FI" smtClean="0"/>
              <a:t>12</a:t>
            </a:fld>
            <a:endParaRPr lang="fi-FI"/>
          </a:p>
        </p:txBody>
      </p:sp>
    </p:spTree>
    <p:extLst>
      <p:ext uri="{BB962C8B-B14F-4D97-AF65-F5344CB8AC3E}">
        <p14:creationId xmlns:p14="http://schemas.microsoft.com/office/powerpoint/2010/main" val="3496089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39A3A058-A632-4FFA-9D2B-055FA634EA9D}" type="datetimeFigureOut">
              <a:rPr lang="fi-FI" smtClean="0"/>
              <a:t>1.6.2016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242A515-5C9C-479C-ACF4-23111F28CEB7}" type="slidenum">
              <a:rPr lang="fi-FI" smtClean="0"/>
              <a:t>‹#›</a:t>
            </a:fld>
            <a:endParaRPr lang="fi-FI"/>
          </a:p>
        </p:txBody>
      </p:sp>
    </p:spTree>
    <p:extLst>
      <p:ext uri="{BB962C8B-B14F-4D97-AF65-F5344CB8AC3E}">
        <p14:creationId xmlns:p14="http://schemas.microsoft.com/office/powerpoint/2010/main" val="171876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9A3A058-A632-4FFA-9D2B-055FA634EA9D}" type="datetimeFigureOut">
              <a:rPr lang="fi-FI" smtClean="0"/>
              <a:t>1.6.2016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242A515-5C9C-479C-ACF4-23111F28CEB7}" type="slidenum">
              <a:rPr lang="fi-FI" smtClean="0"/>
              <a:t>‹#›</a:t>
            </a:fld>
            <a:endParaRPr lang="fi-FI"/>
          </a:p>
        </p:txBody>
      </p:sp>
      <p:grpSp>
        <p:nvGrpSpPr>
          <p:cNvPr id="8" name="Ryhmä 7"/>
          <p:cNvGrpSpPr/>
          <p:nvPr userDrawn="1"/>
        </p:nvGrpSpPr>
        <p:grpSpPr>
          <a:xfrm>
            <a:off x="41975" y="144738"/>
            <a:ext cx="1877502" cy="657365"/>
            <a:chOff x="49416" y="116631"/>
            <a:chExt cx="1877502" cy="657365"/>
          </a:xfrm>
        </p:grpSpPr>
        <p:pic>
          <p:nvPicPr>
            <p:cNvPr id="9" name="Picture 1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287" y="116631"/>
              <a:ext cx="17145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ikehys 4"/>
            <p:cNvSpPr txBox="1"/>
            <p:nvPr userDrawn="1"/>
          </p:nvSpPr>
          <p:spPr>
            <a:xfrm>
              <a:off x="49416" y="404664"/>
              <a:ext cx="1877502" cy="369332"/>
            </a:xfrm>
            <a:prstGeom prst="rect">
              <a:avLst/>
            </a:prstGeom>
            <a:noFill/>
          </p:spPr>
          <p:txBody>
            <a:bodyPr wrap="non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i-FI" b="1" i="1" dirty="0">
                  <a:solidFill>
                    <a:schemeClr val="tx1">
                      <a:lumMod val="65000"/>
                      <a:lumOff val="35000"/>
                    </a:schemeClr>
                  </a:solidFill>
                </a:rPr>
                <a:t>Waste to Value</a:t>
              </a:r>
            </a:p>
          </p:txBody>
        </p:sp>
      </p:grpSp>
    </p:spTree>
    <p:extLst>
      <p:ext uri="{BB962C8B-B14F-4D97-AF65-F5344CB8AC3E}">
        <p14:creationId xmlns:p14="http://schemas.microsoft.com/office/powerpoint/2010/main" val="326761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9A3A058-A632-4FFA-9D2B-055FA634EA9D}" type="datetimeFigureOut">
              <a:rPr lang="fi-FI" smtClean="0"/>
              <a:t>1.6.2016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242A515-5C9C-479C-ACF4-23111F28CEB7}" type="slidenum">
              <a:rPr lang="fi-FI" smtClean="0"/>
              <a:t>‹#›</a:t>
            </a:fld>
            <a:endParaRPr lang="fi-FI"/>
          </a:p>
        </p:txBody>
      </p:sp>
      <p:grpSp>
        <p:nvGrpSpPr>
          <p:cNvPr id="8" name="Ryhmä 7"/>
          <p:cNvGrpSpPr/>
          <p:nvPr userDrawn="1"/>
        </p:nvGrpSpPr>
        <p:grpSpPr>
          <a:xfrm>
            <a:off x="41975" y="144738"/>
            <a:ext cx="1877502" cy="657365"/>
            <a:chOff x="49416" y="116631"/>
            <a:chExt cx="1877502" cy="657365"/>
          </a:xfrm>
        </p:grpSpPr>
        <p:pic>
          <p:nvPicPr>
            <p:cNvPr id="9" name="Picture 1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287" y="116631"/>
              <a:ext cx="17145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ikehys 4"/>
            <p:cNvSpPr txBox="1"/>
            <p:nvPr userDrawn="1"/>
          </p:nvSpPr>
          <p:spPr>
            <a:xfrm>
              <a:off x="49416" y="404664"/>
              <a:ext cx="1877502" cy="369332"/>
            </a:xfrm>
            <a:prstGeom prst="rect">
              <a:avLst/>
            </a:prstGeom>
            <a:noFill/>
          </p:spPr>
          <p:txBody>
            <a:bodyPr wrap="non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i-FI" b="1" i="1" dirty="0">
                  <a:solidFill>
                    <a:schemeClr val="tx1">
                      <a:lumMod val="65000"/>
                      <a:lumOff val="35000"/>
                    </a:schemeClr>
                  </a:solidFill>
                </a:rPr>
                <a:t>Waste to Value</a:t>
              </a:r>
            </a:p>
          </p:txBody>
        </p:sp>
      </p:grpSp>
    </p:spTree>
    <p:extLst>
      <p:ext uri="{BB962C8B-B14F-4D97-AF65-F5344CB8AC3E}">
        <p14:creationId xmlns:p14="http://schemas.microsoft.com/office/powerpoint/2010/main" val="3676559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18CA02-A6F6-4B8B-842D-D1F9A9376C68}" type="datetimeFigureOut">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1.6.2016</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atunnisteen paikkamerkki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435EC-0106-4572-9F8C-0F1BCB4CAA3F}" type="slidenum">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4465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18CA02-A6F6-4B8B-842D-D1F9A9376C68}" type="datetimeFigureOut">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1.6.2016</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atunnisteen paikkamerkki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435EC-0106-4572-9F8C-0F1BCB4CAA3F}" type="slidenum">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164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18CA02-A6F6-4B8B-842D-D1F9A9376C68}" type="datetimeFigureOut">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1.6.2016</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atunnisteen paikkamerkki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435EC-0106-4572-9F8C-0F1BCB4CAA3F}" type="slidenum">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7574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18CA02-A6F6-4B8B-842D-D1F9A9376C68}" type="datetimeFigureOut">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1.6.2016</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atunnisteen paikkamerkki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ian numeron paikkamerkki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435EC-0106-4572-9F8C-0F1BCB4CAA3F}" type="slidenum">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1730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18CA02-A6F6-4B8B-842D-D1F9A9376C68}" type="datetimeFigureOut">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1.6.2016</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atunnisteen paikkamerkki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Dian numeron paikkamerkki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435EC-0106-4572-9F8C-0F1BCB4CAA3F}" type="slidenum">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923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18CA02-A6F6-4B8B-842D-D1F9A9376C68}" type="datetimeFigureOut">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1.6.2016</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atunnisteen paikkamerkki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Dian numeron paikkamerkki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435EC-0106-4572-9F8C-0F1BCB4CAA3F}" type="slidenum">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3213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18CA02-A6F6-4B8B-842D-D1F9A9376C68}" type="datetimeFigureOut">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1.6.2016</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atunnisteen paikkamerkki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Dian numeron paikkamerkki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435EC-0106-4572-9F8C-0F1BCB4CAA3F}" type="slidenum">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60976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18CA02-A6F6-4B8B-842D-D1F9A9376C68}" type="datetimeFigureOut">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1.6.2016</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atunnisteen paikkamerkki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ian numeron paikkamerkki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435EC-0106-4572-9F8C-0F1BCB4CAA3F}" type="slidenum">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964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9A3A058-A632-4FFA-9D2B-055FA634EA9D}" type="datetimeFigureOut">
              <a:rPr lang="fi-FI" smtClean="0"/>
              <a:t>1.6.2016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242A515-5C9C-479C-ACF4-23111F28CEB7}" type="slidenum">
              <a:rPr lang="fi-FI" smtClean="0"/>
              <a:t>‹#›</a:t>
            </a:fld>
            <a:endParaRPr lang="fi-FI"/>
          </a:p>
        </p:txBody>
      </p:sp>
    </p:spTree>
    <p:extLst>
      <p:ext uri="{BB962C8B-B14F-4D97-AF65-F5344CB8AC3E}">
        <p14:creationId xmlns:p14="http://schemas.microsoft.com/office/powerpoint/2010/main" val="3411525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18CA02-A6F6-4B8B-842D-D1F9A9376C68}" type="datetimeFigureOut">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1.6.2016</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atunnisteen paikkamerkki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ian numeron paikkamerkki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435EC-0106-4572-9F8C-0F1BCB4CAA3F}" type="slidenum">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5378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18CA02-A6F6-4B8B-842D-D1F9A9376C68}" type="datetimeFigureOut">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1.6.2016</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atunnisteen paikkamerkki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435EC-0106-4572-9F8C-0F1BCB4CAA3F}" type="slidenum">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5486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18CA02-A6F6-4B8B-842D-D1F9A9376C68}" type="datetimeFigureOut">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1.6.2016</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atunnisteen paikkamerkki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435EC-0106-4572-9F8C-0F1BCB4CAA3F}" type="slidenum">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7004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dirty="0"/>
          </a:p>
        </p:txBody>
      </p:sp>
      <p:sp>
        <p:nvSpPr>
          <p:cNvPr id="15" name="Shape 15"/>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16" name="Shape 16"/>
          <p:cNvCxnSpPr/>
          <p:nvPr/>
        </p:nvCxnSpPr>
        <p:spPr>
          <a:xfrm>
            <a:off x="457200" y="1524000"/>
            <a:ext cx="8229600" cy="0"/>
          </a:xfrm>
          <a:prstGeom prst="straightConnector1">
            <a:avLst/>
          </a:prstGeom>
          <a:noFill/>
          <a:ln w="50800" cap="flat">
            <a:solidFill>
              <a:srgbClr val="DA0002"/>
            </a:solidFill>
            <a:prstDash val="solid"/>
            <a:round/>
            <a:headEnd type="none" w="med" len="med"/>
            <a:tailEnd type="none" w="med" len="med"/>
          </a:ln>
        </p:spPr>
      </p:cxnSp>
    </p:spTree>
    <p:extLst>
      <p:ext uri="{BB962C8B-B14F-4D97-AF65-F5344CB8AC3E}">
        <p14:creationId xmlns:p14="http://schemas.microsoft.com/office/powerpoint/2010/main" val="378359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39A3A058-A632-4FFA-9D2B-055FA634EA9D}" type="datetimeFigureOut">
              <a:rPr lang="fi-FI" smtClean="0"/>
              <a:t>1.6.2016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242A515-5C9C-479C-ACF4-23111F28CEB7}" type="slidenum">
              <a:rPr lang="fi-FI" smtClean="0"/>
              <a:t>‹#›</a:t>
            </a:fld>
            <a:endParaRPr lang="fi-FI"/>
          </a:p>
        </p:txBody>
      </p:sp>
    </p:spTree>
    <p:extLst>
      <p:ext uri="{BB962C8B-B14F-4D97-AF65-F5344CB8AC3E}">
        <p14:creationId xmlns:p14="http://schemas.microsoft.com/office/powerpoint/2010/main" val="160476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39A3A058-A632-4FFA-9D2B-055FA634EA9D}" type="datetimeFigureOut">
              <a:rPr lang="fi-FI" smtClean="0"/>
              <a:t>1.6.2016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242A515-5C9C-479C-ACF4-23111F28CEB7}" type="slidenum">
              <a:rPr lang="fi-FI" smtClean="0"/>
              <a:t>‹#›</a:t>
            </a:fld>
            <a:endParaRPr lang="fi-FI"/>
          </a:p>
        </p:txBody>
      </p:sp>
      <p:grpSp>
        <p:nvGrpSpPr>
          <p:cNvPr id="9" name="Ryhmä 8"/>
          <p:cNvGrpSpPr/>
          <p:nvPr userDrawn="1"/>
        </p:nvGrpSpPr>
        <p:grpSpPr>
          <a:xfrm>
            <a:off x="41975" y="144738"/>
            <a:ext cx="1877502" cy="657365"/>
            <a:chOff x="49416" y="116631"/>
            <a:chExt cx="1877502" cy="657365"/>
          </a:xfrm>
        </p:grpSpPr>
        <p:pic>
          <p:nvPicPr>
            <p:cNvPr id="10" name="Picture 1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287" y="116631"/>
              <a:ext cx="17145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ikehys 4"/>
            <p:cNvSpPr txBox="1"/>
            <p:nvPr userDrawn="1"/>
          </p:nvSpPr>
          <p:spPr>
            <a:xfrm>
              <a:off x="49416" y="404664"/>
              <a:ext cx="1877502" cy="369332"/>
            </a:xfrm>
            <a:prstGeom prst="rect">
              <a:avLst/>
            </a:prstGeom>
            <a:noFill/>
          </p:spPr>
          <p:txBody>
            <a:bodyPr wrap="non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i-FI" b="1" i="1" dirty="0">
                  <a:solidFill>
                    <a:schemeClr val="tx1">
                      <a:lumMod val="65000"/>
                      <a:lumOff val="35000"/>
                    </a:schemeClr>
                  </a:solidFill>
                </a:rPr>
                <a:t>Waste to Value</a:t>
              </a:r>
            </a:p>
          </p:txBody>
        </p:sp>
      </p:grpSp>
    </p:spTree>
    <p:extLst>
      <p:ext uri="{BB962C8B-B14F-4D97-AF65-F5344CB8AC3E}">
        <p14:creationId xmlns:p14="http://schemas.microsoft.com/office/powerpoint/2010/main" val="4029820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39A3A058-A632-4FFA-9D2B-055FA634EA9D}" type="datetimeFigureOut">
              <a:rPr lang="fi-FI" smtClean="0"/>
              <a:t>1.6.2016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A242A515-5C9C-479C-ACF4-23111F28CEB7}" type="slidenum">
              <a:rPr lang="fi-FI" smtClean="0"/>
              <a:t>‹#›</a:t>
            </a:fld>
            <a:endParaRPr lang="fi-FI"/>
          </a:p>
        </p:txBody>
      </p:sp>
      <p:grpSp>
        <p:nvGrpSpPr>
          <p:cNvPr id="11" name="Ryhmä 10"/>
          <p:cNvGrpSpPr/>
          <p:nvPr userDrawn="1"/>
        </p:nvGrpSpPr>
        <p:grpSpPr>
          <a:xfrm>
            <a:off x="41975" y="144738"/>
            <a:ext cx="1877502" cy="657365"/>
            <a:chOff x="49416" y="116631"/>
            <a:chExt cx="1877502" cy="657365"/>
          </a:xfrm>
        </p:grpSpPr>
        <p:pic>
          <p:nvPicPr>
            <p:cNvPr id="12" name="Picture 1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287" y="116631"/>
              <a:ext cx="17145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kstikehys 4"/>
            <p:cNvSpPr txBox="1"/>
            <p:nvPr userDrawn="1"/>
          </p:nvSpPr>
          <p:spPr>
            <a:xfrm>
              <a:off x="49416" y="404664"/>
              <a:ext cx="1877502" cy="369332"/>
            </a:xfrm>
            <a:prstGeom prst="rect">
              <a:avLst/>
            </a:prstGeom>
            <a:noFill/>
          </p:spPr>
          <p:txBody>
            <a:bodyPr wrap="non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i-FI" b="1" i="1" dirty="0">
                  <a:solidFill>
                    <a:schemeClr val="tx1">
                      <a:lumMod val="65000"/>
                      <a:lumOff val="35000"/>
                    </a:schemeClr>
                  </a:solidFill>
                </a:rPr>
                <a:t>Waste to Value</a:t>
              </a:r>
            </a:p>
          </p:txBody>
        </p:sp>
      </p:grpSp>
    </p:spTree>
    <p:extLst>
      <p:ext uri="{BB962C8B-B14F-4D97-AF65-F5344CB8AC3E}">
        <p14:creationId xmlns:p14="http://schemas.microsoft.com/office/powerpoint/2010/main" val="166593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39A3A058-A632-4FFA-9D2B-055FA634EA9D}" type="datetimeFigureOut">
              <a:rPr lang="fi-FI" smtClean="0"/>
              <a:t>1.6.2016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A242A515-5C9C-479C-ACF4-23111F28CEB7}" type="slidenum">
              <a:rPr lang="fi-FI" smtClean="0"/>
              <a:t>‹#›</a:t>
            </a:fld>
            <a:endParaRPr lang="fi-FI"/>
          </a:p>
        </p:txBody>
      </p:sp>
    </p:spTree>
    <p:extLst>
      <p:ext uri="{BB962C8B-B14F-4D97-AF65-F5344CB8AC3E}">
        <p14:creationId xmlns:p14="http://schemas.microsoft.com/office/powerpoint/2010/main" val="412707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9A3A058-A632-4FFA-9D2B-055FA634EA9D}" type="datetimeFigureOut">
              <a:rPr lang="fi-FI" smtClean="0"/>
              <a:t>1.6.2016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242A515-5C9C-479C-ACF4-23111F28CEB7}" type="slidenum">
              <a:rPr lang="fi-FI" smtClean="0"/>
              <a:t>‹#›</a:t>
            </a:fld>
            <a:endParaRPr lang="fi-FI"/>
          </a:p>
        </p:txBody>
      </p:sp>
    </p:spTree>
    <p:extLst>
      <p:ext uri="{BB962C8B-B14F-4D97-AF65-F5344CB8AC3E}">
        <p14:creationId xmlns:p14="http://schemas.microsoft.com/office/powerpoint/2010/main" val="198038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39A3A058-A632-4FFA-9D2B-055FA634EA9D}" type="datetimeFigureOut">
              <a:rPr lang="fi-FI" smtClean="0"/>
              <a:t>1.6.2016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242A515-5C9C-479C-ACF4-23111F28CEB7}" type="slidenum">
              <a:rPr lang="fi-FI" smtClean="0"/>
              <a:t>‹#›</a:t>
            </a:fld>
            <a:endParaRPr lang="fi-FI"/>
          </a:p>
        </p:txBody>
      </p:sp>
    </p:spTree>
    <p:extLst>
      <p:ext uri="{BB962C8B-B14F-4D97-AF65-F5344CB8AC3E}">
        <p14:creationId xmlns:p14="http://schemas.microsoft.com/office/powerpoint/2010/main" val="112781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39A3A058-A632-4FFA-9D2B-055FA634EA9D}" type="datetimeFigureOut">
              <a:rPr lang="fi-FI" smtClean="0"/>
              <a:t>1.6.2016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242A515-5C9C-479C-ACF4-23111F28CEB7}" type="slidenum">
              <a:rPr lang="fi-FI" smtClean="0"/>
              <a:t>‹#›</a:t>
            </a:fld>
            <a:endParaRPr lang="fi-FI"/>
          </a:p>
        </p:txBody>
      </p:sp>
      <p:pic>
        <p:nvPicPr>
          <p:cNvPr id="8" name="Picture 1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260648"/>
            <a:ext cx="17145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995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3A058-A632-4FFA-9D2B-055FA634EA9D}" type="datetimeFigureOut">
              <a:rPr lang="fi-FI" smtClean="0"/>
              <a:t>1.6.2016</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2A515-5C9C-479C-ACF4-23111F28CEB7}" type="slidenum">
              <a:rPr lang="fi-FI" smtClean="0"/>
              <a:t>‹#›</a:t>
            </a:fld>
            <a:endParaRPr lang="fi-FI"/>
          </a:p>
        </p:txBody>
      </p:sp>
    </p:spTree>
    <p:extLst>
      <p:ext uri="{BB962C8B-B14F-4D97-AF65-F5344CB8AC3E}">
        <p14:creationId xmlns:p14="http://schemas.microsoft.com/office/powerpoint/2010/main" val="3306591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18CA02-A6F6-4B8B-842D-D1F9A9376C68}" type="datetimeFigureOut">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1.6.2016</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9435EC-0106-4572-9F8C-0F1BCB4CAA3F}" type="slidenum">
              <a:rPr kumimoji="0" lang="fi-FI"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8" name="Ryhmä 7"/>
          <p:cNvGrpSpPr/>
          <p:nvPr userDrawn="1"/>
        </p:nvGrpSpPr>
        <p:grpSpPr>
          <a:xfrm>
            <a:off x="105867" y="55697"/>
            <a:ext cx="2442869" cy="682796"/>
            <a:chOff x="105867" y="55697"/>
            <a:chExt cx="2442869" cy="682796"/>
          </a:xfrm>
        </p:grpSpPr>
        <p:pic>
          <p:nvPicPr>
            <p:cNvPr id="7" name="Kuva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5867" y="174958"/>
              <a:ext cx="1979712" cy="563535"/>
            </a:xfrm>
            <a:prstGeom prst="rect">
              <a:avLst/>
            </a:prstGeom>
          </p:spPr>
        </p:pic>
        <p:pic>
          <p:nvPicPr>
            <p:cNvPr id="1026"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622421" y="55697"/>
              <a:ext cx="926315" cy="23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45160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1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Renotech R&amp;D Ash2Cash</a:t>
            </a:r>
            <a:br>
              <a:rPr lang="fi-FI" dirty="0"/>
            </a:br>
            <a:r>
              <a:rPr lang="fi-FI" dirty="0" err="1"/>
              <a:t>Concept</a:t>
            </a:r>
            <a:endParaRPr lang="fi-FI" dirty="0"/>
          </a:p>
        </p:txBody>
      </p:sp>
      <p:sp>
        <p:nvSpPr>
          <p:cNvPr id="3" name="Alaotsikko 2"/>
          <p:cNvSpPr>
            <a:spLocks noGrp="1"/>
          </p:cNvSpPr>
          <p:nvPr>
            <p:ph type="subTitle" idx="1"/>
          </p:nvPr>
        </p:nvSpPr>
        <p:spPr/>
        <p:txBody>
          <a:bodyPr>
            <a:normAutofit/>
          </a:bodyPr>
          <a:lstStyle/>
          <a:p>
            <a:r>
              <a:rPr lang="fi-FI" dirty="0" err="1" smtClean="0"/>
              <a:t>Novel</a:t>
            </a:r>
            <a:r>
              <a:rPr lang="fi-FI" dirty="0" smtClean="0"/>
              <a:t> </a:t>
            </a:r>
            <a:r>
              <a:rPr lang="fi-FI" dirty="0" err="1" smtClean="0"/>
              <a:t>Binders</a:t>
            </a:r>
            <a:r>
              <a:rPr lang="fi-FI" dirty="0" smtClean="0"/>
              <a:t> </a:t>
            </a:r>
            <a:r>
              <a:rPr lang="fi-FI" dirty="0" err="1" smtClean="0"/>
              <a:t>from</a:t>
            </a:r>
            <a:r>
              <a:rPr lang="fi-FI" dirty="0" smtClean="0"/>
              <a:t> </a:t>
            </a:r>
            <a:r>
              <a:rPr lang="fi-FI" dirty="0" err="1" smtClean="0"/>
              <a:t>Ash</a:t>
            </a:r>
            <a:endParaRPr lang="fi-FI" dirty="0"/>
          </a:p>
        </p:txBody>
      </p:sp>
      <p:sp>
        <p:nvSpPr>
          <p:cNvPr id="4" name="Tekstiruutu 3"/>
          <p:cNvSpPr txBox="1"/>
          <p:nvPr/>
        </p:nvSpPr>
        <p:spPr>
          <a:xfrm>
            <a:off x="7420524" y="6093296"/>
            <a:ext cx="1723476" cy="646331"/>
          </a:xfrm>
          <a:prstGeom prst="rect">
            <a:avLst/>
          </a:prstGeom>
          <a:noFill/>
        </p:spPr>
        <p:txBody>
          <a:bodyPr wrap="square" rtlCol="0">
            <a:spAutoFit/>
          </a:bodyPr>
          <a:lstStyle/>
          <a:p>
            <a:r>
              <a:rPr lang="fi-FI" dirty="0"/>
              <a:t>Valter Wigren</a:t>
            </a:r>
          </a:p>
          <a:p>
            <a:r>
              <a:rPr lang="fi-FI" dirty="0"/>
              <a:t>Renotech R&amp;D</a:t>
            </a:r>
          </a:p>
        </p:txBody>
      </p:sp>
    </p:spTree>
    <p:extLst>
      <p:ext uri="{BB962C8B-B14F-4D97-AF65-F5344CB8AC3E}">
        <p14:creationId xmlns:p14="http://schemas.microsoft.com/office/powerpoint/2010/main" val="1064265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1"/>
          <p:cNvSpPr>
            <a:spLocks noGrp="1"/>
          </p:cNvSpPr>
          <p:nvPr>
            <p:ph type="title"/>
          </p:nvPr>
        </p:nvSpPr>
        <p:spPr>
          <a:xfrm>
            <a:off x="457200" y="274638"/>
            <a:ext cx="8229600" cy="1143000"/>
          </a:xfrm>
        </p:spPr>
        <p:txBody>
          <a:bodyPr/>
          <a:lstStyle/>
          <a:p>
            <a:r>
              <a:rPr lang="fi-FI" dirty="0" err="1">
                <a:solidFill>
                  <a:srgbClr val="002060"/>
                </a:solidFill>
              </a:rPr>
              <a:t>References</a:t>
            </a:r>
            <a:endParaRPr lang="fi-FI" dirty="0">
              <a:solidFill>
                <a:srgbClr val="002060"/>
              </a:solidFill>
            </a:endParaRPr>
          </a:p>
        </p:txBody>
      </p:sp>
      <p:sp>
        <p:nvSpPr>
          <p:cNvPr id="4" name="Tekstiruutu 3"/>
          <p:cNvSpPr txBox="1"/>
          <p:nvPr/>
        </p:nvSpPr>
        <p:spPr>
          <a:xfrm>
            <a:off x="179512" y="1417638"/>
            <a:ext cx="6220870" cy="1200329"/>
          </a:xfrm>
          <a:prstGeom prst="rect">
            <a:avLst/>
          </a:prstGeom>
          <a:noFill/>
        </p:spPr>
        <p:txBody>
          <a:bodyPr wrap="none" rtlCol="0">
            <a:spAutoFit/>
          </a:bodyPr>
          <a:lstStyle/>
          <a:p>
            <a:r>
              <a:rPr lang="fi-FI" dirty="0"/>
              <a:t>PILOTS</a:t>
            </a:r>
          </a:p>
          <a:p>
            <a:pPr marL="285750" indent="-285750">
              <a:buFont typeface="Arial" panose="020B0604020202020204" pitchFamily="34" charset="0"/>
              <a:buChar char="•"/>
            </a:pPr>
            <a:r>
              <a:rPr lang="fi-FI" dirty="0" err="1"/>
              <a:t>Additives</a:t>
            </a:r>
            <a:r>
              <a:rPr lang="fi-FI" dirty="0"/>
              <a:t> in </a:t>
            </a:r>
            <a:r>
              <a:rPr lang="fi-FI" dirty="0" err="1"/>
              <a:t>pilot</a:t>
            </a:r>
            <a:r>
              <a:rPr lang="fi-FI" dirty="0"/>
              <a:t> </a:t>
            </a:r>
            <a:r>
              <a:rPr lang="fi-FI" dirty="0" err="1"/>
              <a:t>scale</a:t>
            </a:r>
            <a:r>
              <a:rPr lang="fi-FI" dirty="0"/>
              <a:t> CFB 60 kW</a:t>
            </a:r>
          </a:p>
          <a:p>
            <a:pPr marL="285750" indent="-285750">
              <a:buFont typeface="Arial" panose="020B0604020202020204" pitchFamily="34" charset="0"/>
              <a:buChar char="•"/>
            </a:pPr>
            <a:r>
              <a:rPr lang="fi-FI" dirty="0" err="1"/>
              <a:t>Additives</a:t>
            </a:r>
            <a:r>
              <a:rPr lang="fi-FI" dirty="0"/>
              <a:t> in </a:t>
            </a:r>
            <a:r>
              <a:rPr lang="fi-FI" dirty="0" err="1"/>
              <a:t>full</a:t>
            </a:r>
            <a:r>
              <a:rPr lang="fi-FI" dirty="0"/>
              <a:t> </a:t>
            </a:r>
            <a:r>
              <a:rPr lang="fi-FI" dirty="0" err="1"/>
              <a:t>scale</a:t>
            </a:r>
            <a:r>
              <a:rPr lang="fi-FI" dirty="0"/>
              <a:t>  CFB 120 MW (</a:t>
            </a:r>
            <a:r>
              <a:rPr lang="fi-FI" dirty="0" err="1"/>
              <a:t>Spring</a:t>
            </a:r>
            <a:r>
              <a:rPr lang="fi-FI" dirty="0"/>
              <a:t> 2015)</a:t>
            </a:r>
          </a:p>
          <a:p>
            <a:pPr marL="285750" indent="-285750">
              <a:buFont typeface="Arial" panose="020B0604020202020204" pitchFamily="34" charset="0"/>
              <a:buChar char="•"/>
            </a:pPr>
            <a:r>
              <a:rPr lang="fi-FI" dirty="0" err="1"/>
              <a:t>Additives</a:t>
            </a:r>
            <a:r>
              <a:rPr lang="fi-FI" dirty="0"/>
              <a:t> in </a:t>
            </a:r>
            <a:r>
              <a:rPr lang="fi-FI" dirty="0" err="1"/>
              <a:t>full</a:t>
            </a:r>
            <a:r>
              <a:rPr lang="fi-FI" dirty="0"/>
              <a:t> </a:t>
            </a:r>
            <a:r>
              <a:rPr lang="fi-FI" dirty="0" err="1"/>
              <a:t>scale</a:t>
            </a:r>
            <a:r>
              <a:rPr lang="fi-FI" dirty="0"/>
              <a:t>  CFB 400 MW (</a:t>
            </a:r>
            <a:r>
              <a:rPr lang="fi-FI" dirty="0" err="1"/>
              <a:t>Confirmed</a:t>
            </a:r>
            <a:r>
              <a:rPr lang="fi-FI" dirty="0"/>
              <a:t> </a:t>
            </a:r>
            <a:r>
              <a:rPr lang="fi-FI" dirty="0" err="1"/>
              <a:t>Autumn</a:t>
            </a:r>
            <a:r>
              <a:rPr lang="fi-FI" dirty="0"/>
              <a:t> 2016)</a:t>
            </a:r>
          </a:p>
        </p:txBody>
      </p:sp>
      <p:graphicFrame>
        <p:nvGraphicFramePr>
          <p:cNvPr id="5" name="Kaavio 4"/>
          <p:cNvGraphicFramePr>
            <a:graphicFrameLocks/>
          </p:cNvGraphicFramePr>
          <p:nvPr>
            <p:extLst>
              <p:ext uri="{D42A27DB-BD31-4B8C-83A1-F6EECF244321}">
                <p14:modId xmlns:p14="http://schemas.microsoft.com/office/powerpoint/2010/main" val="1907663342"/>
              </p:ext>
            </p:extLst>
          </p:nvPr>
        </p:nvGraphicFramePr>
        <p:xfrm>
          <a:off x="251520" y="314096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p:cNvSpPr txBox="1"/>
          <p:nvPr/>
        </p:nvSpPr>
        <p:spPr>
          <a:xfrm>
            <a:off x="5076056" y="3575844"/>
            <a:ext cx="3923928" cy="2308324"/>
          </a:xfrm>
          <a:prstGeom prst="rect">
            <a:avLst/>
          </a:prstGeom>
          <a:noFill/>
        </p:spPr>
        <p:txBody>
          <a:bodyPr wrap="square" rtlCol="0">
            <a:spAutoFit/>
          </a:bodyPr>
          <a:lstStyle/>
          <a:p>
            <a:pPr marL="285750" indent="-285750">
              <a:buFont typeface="Arial" panose="020B0604020202020204" pitchFamily="34" charset="0"/>
              <a:buChar char="•"/>
            </a:pPr>
            <a:r>
              <a:rPr lang="fi-FI" dirty="0" err="1"/>
              <a:t>Logistic</a:t>
            </a:r>
            <a:r>
              <a:rPr lang="fi-FI" dirty="0"/>
              <a:t> </a:t>
            </a:r>
            <a:r>
              <a:rPr lang="fi-FI" dirty="0" err="1"/>
              <a:t>network</a:t>
            </a:r>
            <a:r>
              <a:rPr lang="fi-FI" dirty="0"/>
              <a:t> for </a:t>
            </a:r>
            <a:r>
              <a:rPr lang="fi-FI" dirty="0" err="1"/>
              <a:t>Land</a:t>
            </a:r>
            <a:r>
              <a:rPr lang="fi-FI" dirty="0"/>
              <a:t>, </a:t>
            </a:r>
            <a:r>
              <a:rPr lang="fi-FI" dirty="0" err="1"/>
              <a:t>Sea</a:t>
            </a:r>
            <a:r>
              <a:rPr lang="fi-FI" dirty="0"/>
              <a:t> and </a:t>
            </a:r>
            <a:r>
              <a:rPr lang="fi-FI" dirty="0" err="1"/>
              <a:t>Rails</a:t>
            </a:r>
            <a:endParaRPr lang="fi-FI" dirty="0"/>
          </a:p>
          <a:p>
            <a:pPr marL="285750" indent="-285750">
              <a:buFont typeface="Arial" panose="020B0604020202020204" pitchFamily="34" charset="0"/>
              <a:buChar char="•"/>
            </a:pPr>
            <a:r>
              <a:rPr lang="fi-FI" dirty="0" err="1"/>
              <a:t>Cooperation</a:t>
            </a:r>
            <a:r>
              <a:rPr lang="fi-FI" dirty="0"/>
              <a:t> </a:t>
            </a:r>
            <a:r>
              <a:rPr lang="fi-FI" dirty="0" err="1"/>
              <a:t>Agreement</a:t>
            </a:r>
            <a:r>
              <a:rPr lang="fi-FI" dirty="0"/>
              <a:t> </a:t>
            </a:r>
            <a:r>
              <a:rPr lang="fi-FI" dirty="0" err="1"/>
              <a:t>with</a:t>
            </a:r>
            <a:r>
              <a:rPr lang="fi-FI" dirty="0"/>
              <a:t> Major Construction Company in Finland</a:t>
            </a:r>
          </a:p>
          <a:p>
            <a:pPr marL="285750" indent="-285750">
              <a:buFont typeface="Arial" panose="020B0604020202020204" pitchFamily="34" charset="0"/>
              <a:buChar char="•"/>
            </a:pPr>
            <a:r>
              <a:rPr lang="fi-FI" dirty="0" err="1"/>
              <a:t>Ongoing</a:t>
            </a:r>
            <a:r>
              <a:rPr lang="fi-FI" dirty="0"/>
              <a:t> </a:t>
            </a:r>
            <a:r>
              <a:rPr lang="fi-FI" dirty="0" err="1"/>
              <a:t>Discussions</a:t>
            </a:r>
            <a:r>
              <a:rPr lang="fi-FI" dirty="0"/>
              <a:t> </a:t>
            </a:r>
            <a:r>
              <a:rPr lang="fi-FI" dirty="0" err="1"/>
              <a:t>with</a:t>
            </a:r>
            <a:r>
              <a:rPr lang="fi-FI" dirty="0"/>
              <a:t> </a:t>
            </a:r>
            <a:r>
              <a:rPr lang="fi-FI" dirty="0" err="1"/>
              <a:t>many</a:t>
            </a:r>
            <a:r>
              <a:rPr lang="fi-FI" dirty="0"/>
              <a:t> </a:t>
            </a:r>
            <a:r>
              <a:rPr lang="fi-FI" dirty="0" err="1"/>
              <a:t>Plants</a:t>
            </a:r>
            <a:r>
              <a:rPr lang="fi-FI" dirty="0"/>
              <a:t> </a:t>
            </a:r>
            <a:r>
              <a:rPr lang="fi-FI" dirty="0" err="1"/>
              <a:t>between</a:t>
            </a:r>
            <a:r>
              <a:rPr lang="fi-FI" dirty="0"/>
              <a:t> 20 – 400 MW CHP-</a:t>
            </a:r>
            <a:r>
              <a:rPr lang="fi-FI" dirty="0" err="1"/>
              <a:t>plants</a:t>
            </a:r>
            <a:r>
              <a:rPr lang="fi-FI" dirty="0"/>
              <a:t>.</a:t>
            </a: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3097449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solidFill>
                  <a:srgbClr val="002060"/>
                </a:solidFill>
              </a:rPr>
              <a:t>Ash</a:t>
            </a:r>
            <a:r>
              <a:rPr lang="fi-FI" dirty="0">
                <a:solidFill>
                  <a:srgbClr val="002060"/>
                </a:solidFill>
              </a:rPr>
              <a:t> </a:t>
            </a:r>
            <a:r>
              <a:rPr lang="fi-FI" dirty="0" err="1">
                <a:solidFill>
                  <a:srgbClr val="002060"/>
                </a:solidFill>
              </a:rPr>
              <a:t>utilization</a:t>
            </a:r>
            <a:r>
              <a:rPr lang="fi-FI" dirty="0">
                <a:solidFill>
                  <a:srgbClr val="002060"/>
                </a:solidFill>
              </a:rPr>
              <a:t> Network</a:t>
            </a:r>
          </a:p>
        </p:txBody>
      </p:sp>
      <p:grpSp>
        <p:nvGrpSpPr>
          <p:cNvPr id="3" name="Ryhmä 2"/>
          <p:cNvGrpSpPr/>
          <p:nvPr/>
        </p:nvGrpSpPr>
        <p:grpSpPr>
          <a:xfrm>
            <a:off x="1599596" y="1398169"/>
            <a:ext cx="5586291" cy="4612175"/>
            <a:chOff x="1569872" y="687451"/>
            <a:chExt cx="5586291" cy="4612175"/>
          </a:xfrm>
        </p:grpSpPr>
        <p:sp>
          <p:nvSpPr>
            <p:cNvPr id="6" name="Tasakylkinen kolmio 5"/>
            <p:cNvSpPr/>
            <p:nvPr/>
          </p:nvSpPr>
          <p:spPr>
            <a:xfrm>
              <a:off x="1569872" y="1449625"/>
              <a:ext cx="5586291" cy="3850001"/>
            </a:xfrm>
            <a:prstGeom prs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59257" y="687451"/>
              <a:ext cx="926315" cy="23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Kuv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140" y="1433469"/>
            <a:ext cx="2191512" cy="64008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647" y="3062120"/>
            <a:ext cx="1656184" cy="620479"/>
          </a:xfrm>
          <a:prstGeom prst="rect">
            <a:avLst/>
          </a:prstGeom>
        </p:spPr>
      </p:pic>
      <p:pic>
        <p:nvPicPr>
          <p:cNvPr id="12" name="Kuva 11"/>
          <p:cNvPicPr>
            <a:picLocks noChangeAspect="1"/>
          </p:cNvPicPr>
          <p:nvPr/>
        </p:nvPicPr>
        <p:blipFill>
          <a:blip r:embed="rId5"/>
          <a:stretch>
            <a:fillRect/>
          </a:stretch>
        </p:blipFill>
        <p:spPr>
          <a:xfrm>
            <a:off x="6273981" y="2638388"/>
            <a:ext cx="1394229" cy="1394229"/>
          </a:xfrm>
          <a:prstGeom prst="rect">
            <a:avLst/>
          </a:prstGeom>
        </p:spPr>
      </p:pic>
      <p:sp>
        <p:nvSpPr>
          <p:cNvPr id="13" name="Suorakulmio 12"/>
          <p:cNvSpPr/>
          <p:nvPr/>
        </p:nvSpPr>
        <p:spPr>
          <a:xfrm>
            <a:off x="3433344" y="4256072"/>
            <a:ext cx="1918795" cy="523220"/>
          </a:xfrm>
          <a:prstGeom prst="rect">
            <a:avLst/>
          </a:prstGeom>
        </p:spPr>
        <p:txBody>
          <a:bodyPr wrap="none">
            <a:spAutoFit/>
          </a:bodyPr>
          <a:lstStyle/>
          <a:p>
            <a:r>
              <a:rPr lang="fi-FI" sz="2800" b="1" dirty="0" err="1"/>
              <a:t>Ash</a:t>
            </a:r>
            <a:r>
              <a:rPr lang="fi-FI" sz="2800" b="1" dirty="0"/>
              <a:t> to Cash</a:t>
            </a:r>
          </a:p>
        </p:txBody>
      </p:sp>
      <p:sp>
        <p:nvSpPr>
          <p:cNvPr id="14" name="Tekstiruutu 13"/>
          <p:cNvSpPr txBox="1"/>
          <p:nvPr/>
        </p:nvSpPr>
        <p:spPr>
          <a:xfrm>
            <a:off x="2755434" y="2105109"/>
            <a:ext cx="3274614" cy="369332"/>
          </a:xfrm>
          <a:prstGeom prst="rect">
            <a:avLst/>
          </a:prstGeom>
          <a:noFill/>
        </p:spPr>
        <p:txBody>
          <a:bodyPr wrap="none" rtlCol="0">
            <a:spAutoFit/>
          </a:bodyPr>
          <a:lstStyle/>
          <a:p>
            <a:r>
              <a:rPr lang="fi-FI" dirty="0" err="1"/>
              <a:t>Ash</a:t>
            </a:r>
            <a:r>
              <a:rPr lang="fi-FI" dirty="0"/>
              <a:t> </a:t>
            </a:r>
            <a:r>
              <a:rPr lang="fi-FI" dirty="0" err="1"/>
              <a:t>Chemistry</a:t>
            </a:r>
            <a:r>
              <a:rPr lang="fi-FI" dirty="0"/>
              <a:t> and </a:t>
            </a:r>
            <a:r>
              <a:rPr lang="fi-FI" dirty="0" err="1"/>
              <a:t>Modifications</a:t>
            </a:r>
            <a:endParaRPr lang="fi-FI" dirty="0"/>
          </a:p>
        </p:txBody>
      </p:sp>
      <p:sp>
        <p:nvSpPr>
          <p:cNvPr id="15" name="Tekstiruutu 14"/>
          <p:cNvSpPr txBox="1"/>
          <p:nvPr/>
        </p:nvSpPr>
        <p:spPr>
          <a:xfrm>
            <a:off x="1306798" y="3663285"/>
            <a:ext cx="2085169" cy="369332"/>
          </a:xfrm>
          <a:prstGeom prst="rect">
            <a:avLst/>
          </a:prstGeom>
          <a:noFill/>
        </p:spPr>
        <p:txBody>
          <a:bodyPr wrap="square" rtlCol="0">
            <a:spAutoFit/>
          </a:bodyPr>
          <a:lstStyle/>
          <a:p>
            <a:r>
              <a:rPr lang="fi-FI" dirty="0" err="1"/>
              <a:t>Ash</a:t>
            </a:r>
            <a:r>
              <a:rPr lang="fi-FI" dirty="0"/>
              <a:t> Management</a:t>
            </a:r>
          </a:p>
        </p:txBody>
      </p:sp>
      <p:sp>
        <p:nvSpPr>
          <p:cNvPr id="16" name="Tekstiruutu 15"/>
          <p:cNvSpPr txBox="1"/>
          <p:nvPr/>
        </p:nvSpPr>
        <p:spPr>
          <a:xfrm>
            <a:off x="5851272" y="3661442"/>
            <a:ext cx="2694827" cy="646331"/>
          </a:xfrm>
          <a:prstGeom prst="rect">
            <a:avLst/>
          </a:prstGeom>
          <a:noFill/>
        </p:spPr>
        <p:txBody>
          <a:bodyPr wrap="square" rtlCol="0">
            <a:spAutoFit/>
          </a:bodyPr>
          <a:lstStyle/>
          <a:p>
            <a:r>
              <a:rPr lang="fi-FI" dirty="0" err="1"/>
              <a:t>Ash</a:t>
            </a:r>
            <a:r>
              <a:rPr lang="fi-FI" dirty="0"/>
              <a:t> </a:t>
            </a:r>
            <a:r>
              <a:rPr lang="fi-FI" dirty="0" err="1"/>
              <a:t>utilization</a:t>
            </a:r>
            <a:r>
              <a:rPr lang="fi-FI" dirty="0"/>
              <a:t> for </a:t>
            </a:r>
            <a:r>
              <a:rPr lang="fi-FI" dirty="0" err="1"/>
              <a:t>soil</a:t>
            </a:r>
            <a:r>
              <a:rPr lang="fi-FI" dirty="0"/>
              <a:t> </a:t>
            </a:r>
            <a:r>
              <a:rPr lang="fi-FI" dirty="0" err="1"/>
              <a:t>stabilization</a:t>
            </a:r>
            <a:endParaRPr lang="fi-FI" dirty="0"/>
          </a:p>
        </p:txBody>
      </p:sp>
      <p:pic>
        <p:nvPicPr>
          <p:cNvPr id="18" name="Kuva 17"/>
          <p:cNvPicPr>
            <a:picLocks noChangeAspect="1"/>
          </p:cNvPicPr>
          <p:nvPr/>
        </p:nvPicPr>
        <p:blipFill>
          <a:blip r:embed="rId6"/>
          <a:stretch>
            <a:fillRect/>
          </a:stretch>
        </p:blipFill>
        <p:spPr>
          <a:xfrm>
            <a:off x="31643" y="4934984"/>
            <a:ext cx="1804054" cy="414932"/>
          </a:xfrm>
          <a:prstGeom prst="rect">
            <a:avLst/>
          </a:prstGeom>
        </p:spPr>
      </p:pic>
      <p:pic>
        <p:nvPicPr>
          <p:cNvPr id="19" name="Kuva 18"/>
          <p:cNvPicPr>
            <a:picLocks noChangeAspect="1"/>
          </p:cNvPicPr>
          <p:nvPr/>
        </p:nvPicPr>
        <p:blipFill>
          <a:blip r:embed="rId7"/>
          <a:stretch>
            <a:fillRect/>
          </a:stretch>
        </p:blipFill>
        <p:spPr>
          <a:xfrm>
            <a:off x="6896174" y="4818201"/>
            <a:ext cx="1857666" cy="478045"/>
          </a:xfrm>
          <a:prstGeom prst="rect">
            <a:avLst/>
          </a:prstGeom>
        </p:spPr>
      </p:pic>
      <p:sp>
        <p:nvSpPr>
          <p:cNvPr id="20" name="Tekstiruutu 19"/>
          <p:cNvSpPr txBox="1"/>
          <p:nvPr/>
        </p:nvSpPr>
        <p:spPr>
          <a:xfrm>
            <a:off x="31643" y="5454560"/>
            <a:ext cx="1567953" cy="646331"/>
          </a:xfrm>
          <a:prstGeom prst="rect">
            <a:avLst/>
          </a:prstGeom>
          <a:noFill/>
        </p:spPr>
        <p:txBody>
          <a:bodyPr wrap="square" rtlCol="0">
            <a:spAutoFit/>
          </a:bodyPr>
          <a:lstStyle/>
          <a:p>
            <a:r>
              <a:rPr lang="fi-FI" dirty="0" err="1"/>
              <a:t>Ash</a:t>
            </a:r>
            <a:r>
              <a:rPr lang="fi-FI" dirty="0"/>
              <a:t> to </a:t>
            </a:r>
            <a:r>
              <a:rPr lang="fi-FI" dirty="0" err="1"/>
              <a:t>Sea</a:t>
            </a:r>
            <a:r>
              <a:rPr lang="fi-FI" dirty="0"/>
              <a:t> </a:t>
            </a:r>
            <a:r>
              <a:rPr lang="fi-FI" dirty="0" err="1"/>
              <a:t>Logistics</a:t>
            </a:r>
            <a:endParaRPr lang="fi-FI" dirty="0"/>
          </a:p>
        </p:txBody>
      </p:sp>
      <p:sp>
        <p:nvSpPr>
          <p:cNvPr id="21" name="Tekstiruutu 20"/>
          <p:cNvSpPr txBox="1"/>
          <p:nvPr/>
        </p:nvSpPr>
        <p:spPr>
          <a:xfrm>
            <a:off x="7185886" y="5459753"/>
            <a:ext cx="1850609" cy="646331"/>
          </a:xfrm>
          <a:prstGeom prst="rect">
            <a:avLst/>
          </a:prstGeom>
          <a:noFill/>
        </p:spPr>
        <p:txBody>
          <a:bodyPr wrap="square" rtlCol="0">
            <a:spAutoFit/>
          </a:bodyPr>
          <a:lstStyle/>
          <a:p>
            <a:r>
              <a:rPr lang="fi-FI" dirty="0" err="1"/>
              <a:t>Ash</a:t>
            </a:r>
            <a:r>
              <a:rPr lang="fi-FI" dirty="0"/>
              <a:t> </a:t>
            </a:r>
            <a:r>
              <a:rPr lang="fi-FI" dirty="0" err="1"/>
              <a:t>utilization</a:t>
            </a:r>
            <a:r>
              <a:rPr lang="fi-FI" dirty="0"/>
              <a:t> for </a:t>
            </a:r>
            <a:r>
              <a:rPr lang="fi-FI" dirty="0" err="1"/>
              <a:t>soil</a:t>
            </a:r>
            <a:r>
              <a:rPr lang="fi-FI" dirty="0"/>
              <a:t> </a:t>
            </a:r>
            <a:r>
              <a:rPr lang="fi-FI" dirty="0" err="1"/>
              <a:t>construction</a:t>
            </a:r>
            <a:endParaRPr lang="fi-FI" dirty="0"/>
          </a:p>
        </p:txBody>
      </p:sp>
      <p:sp>
        <p:nvSpPr>
          <p:cNvPr id="22" name="Tekstiruutu 21"/>
          <p:cNvSpPr txBox="1"/>
          <p:nvPr/>
        </p:nvSpPr>
        <p:spPr>
          <a:xfrm>
            <a:off x="1517300" y="5942393"/>
            <a:ext cx="6154762" cy="646331"/>
          </a:xfrm>
          <a:prstGeom prst="rect">
            <a:avLst/>
          </a:prstGeom>
          <a:noFill/>
        </p:spPr>
        <p:txBody>
          <a:bodyPr wrap="none" rtlCol="0">
            <a:spAutoFit/>
          </a:bodyPr>
          <a:lstStyle/>
          <a:p>
            <a:pPr algn="ctr"/>
            <a:r>
              <a:rPr lang="fi-FI" dirty="0" err="1"/>
              <a:t>Ash</a:t>
            </a:r>
            <a:r>
              <a:rPr lang="fi-FI" dirty="0"/>
              <a:t> </a:t>
            </a:r>
            <a:r>
              <a:rPr lang="fi-FI" dirty="0" err="1"/>
              <a:t>Producers</a:t>
            </a:r>
            <a:r>
              <a:rPr lang="fi-FI" dirty="0"/>
              <a:t>:</a:t>
            </a:r>
          </a:p>
          <a:p>
            <a:r>
              <a:rPr lang="fi-FI" dirty="0"/>
              <a:t>Fortum/ TSE, Jyväskylä Energy, Eesti Energy, </a:t>
            </a:r>
            <a:r>
              <a:rPr lang="fi-FI" dirty="0" err="1"/>
              <a:t>Ahlholmens</a:t>
            </a:r>
            <a:r>
              <a:rPr lang="fi-FI" dirty="0"/>
              <a:t> Kraft...</a:t>
            </a:r>
          </a:p>
        </p:txBody>
      </p:sp>
    </p:spTree>
    <p:extLst>
      <p:ext uri="{BB962C8B-B14F-4D97-AF65-F5344CB8AC3E}">
        <p14:creationId xmlns:p14="http://schemas.microsoft.com/office/powerpoint/2010/main" val="1520625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iruutu 9"/>
          <p:cNvSpPr txBox="1"/>
          <p:nvPr/>
        </p:nvSpPr>
        <p:spPr>
          <a:xfrm>
            <a:off x="3989652" y="233582"/>
            <a:ext cx="184731" cy="136640"/>
          </a:xfrm>
          <a:prstGeom prst="rect">
            <a:avLst/>
          </a:prstGeom>
          <a:noFill/>
        </p:spPr>
        <p:txBody>
          <a:bodyPr wrap="none" rtlCol="0">
            <a:spAutoFit/>
          </a:bodyPr>
          <a:lstStyle/>
          <a:p>
            <a:endParaRPr lang="fi-FI" sz="288" dirty="0"/>
          </a:p>
        </p:txBody>
      </p:sp>
      <p:sp>
        <p:nvSpPr>
          <p:cNvPr id="7" name="Tekstiruutu 6"/>
          <p:cNvSpPr txBox="1"/>
          <p:nvPr/>
        </p:nvSpPr>
        <p:spPr>
          <a:xfrm>
            <a:off x="3812861" y="4535629"/>
            <a:ext cx="1731564" cy="584775"/>
          </a:xfrm>
          <a:prstGeom prst="rect">
            <a:avLst/>
          </a:prstGeom>
          <a:noFill/>
        </p:spPr>
        <p:txBody>
          <a:bodyPr wrap="none" rtlCol="0">
            <a:spAutoFit/>
          </a:bodyPr>
          <a:lstStyle/>
          <a:p>
            <a:r>
              <a:rPr lang="fi-FI" sz="3200" dirty="0" err="1">
                <a:solidFill>
                  <a:srgbClr val="002060"/>
                </a:solidFill>
              </a:rPr>
              <a:t>So</a:t>
            </a:r>
            <a:r>
              <a:rPr lang="fi-FI" sz="3200" dirty="0">
                <a:solidFill>
                  <a:srgbClr val="002060"/>
                </a:solidFill>
              </a:rPr>
              <a:t> </a:t>
            </a:r>
            <a:r>
              <a:rPr lang="fi-FI" sz="3200" dirty="0" err="1">
                <a:solidFill>
                  <a:srgbClr val="002060"/>
                </a:solidFill>
              </a:rPr>
              <a:t>far</a:t>
            </a:r>
            <a:r>
              <a:rPr lang="fi-FI" sz="3200" dirty="0">
                <a:solidFill>
                  <a:srgbClr val="002060"/>
                </a:solidFill>
              </a:rPr>
              <a:t> . . .</a:t>
            </a:r>
          </a:p>
        </p:txBody>
      </p:sp>
      <p:grpSp>
        <p:nvGrpSpPr>
          <p:cNvPr id="32" name="Ryhmä 31"/>
          <p:cNvGrpSpPr/>
          <p:nvPr/>
        </p:nvGrpSpPr>
        <p:grpSpPr>
          <a:xfrm>
            <a:off x="105867" y="55697"/>
            <a:ext cx="2442869" cy="682796"/>
            <a:chOff x="105867" y="55697"/>
            <a:chExt cx="2442869" cy="682796"/>
          </a:xfrm>
        </p:grpSpPr>
        <p:pic>
          <p:nvPicPr>
            <p:cNvPr id="35" name="Kuva 3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67" y="174958"/>
              <a:ext cx="1979712" cy="563535"/>
            </a:xfrm>
            <a:prstGeom prst="rect">
              <a:avLst/>
            </a:prstGeom>
          </p:spPr>
        </p:pic>
        <p:pic>
          <p:nvPicPr>
            <p:cNvPr id="3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22421" y="55697"/>
              <a:ext cx="926315" cy="23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kstiruutu 7"/>
          <p:cNvSpPr txBox="1"/>
          <p:nvPr/>
        </p:nvSpPr>
        <p:spPr>
          <a:xfrm>
            <a:off x="3466488" y="6488668"/>
            <a:ext cx="2109360" cy="369332"/>
          </a:xfrm>
          <a:prstGeom prst="rect">
            <a:avLst/>
          </a:prstGeom>
          <a:noFill/>
        </p:spPr>
        <p:txBody>
          <a:bodyPr wrap="none" rtlCol="0">
            <a:spAutoFit/>
          </a:bodyPr>
          <a:lstStyle/>
          <a:p>
            <a:r>
              <a:rPr lang="fi-FI" dirty="0"/>
              <a:t>www.renotech.fi/r-d</a:t>
            </a:r>
          </a:p>
        </p:txBody>
      </p:sp>
      <p:sp>
        <p:nvSpPr>
          <p:cNvPr id="19" name="Tekstiruutu 18"/>
          <p:cNvSpPr txBox="1"/>
          <p:nvPr/>
        </p:nvSpPr>
        <p:spPr>
          <a:xfrm>
            <a:off x="5950926" y="5657671"/>
            <a:ext cx="3159372" cy="1200329"/>
          </a:xfrm>
          <a:prstGeom prst="rect">
            <a:avLst/>
          </a:prstGeom>
          <a:noFill/>
        </p:spPr>
        <p:txBody>
          <a:bodyPr wrap="square" rtlCol="0">
            <a:spAutoFit/>
          </a:bodyPr>
          <a:lstStyle/>
          <a:p>
            <a:pPr algn="r"/>
            <a:r>
              <a:rPr lang="fi-FI" dirty="0" err="1"/>
              <a:t>Contact</a:t>
            </a:r>
            <a:r>
              <a:rPr lang="fi-FI" dirty="0"/>
              <a:t>:</a:t>
            </a:r>
          </a:p>
          <a:p>
            <a:pPr algn="r"/>
            <a:r>
              <a:rPr lang="fi-FI" dirty="0"/>
              <a:t>Valter Wigren</a:t>
            </a:r>
          </a:p>
          <a:p>
            <a:pPr algn="r"/>
            <a:r>
              <a:rPr lang="fi-FI" dirty="0"/>
              <a:t>R&amp;D </a:t>
            </a:r>
            <a:r>
              <a:rPr lang="fi-FI" dirty="0" err="1"/>
              <a:t>Manager</a:t>
            </a:r>
            <a:endParaRPr lang="fi-FI" dirty="0"/>
          </a:p>
          <a:p>
            <a:pPr algn="r"/>
            <a:r>
              <a:rPr lang="fi-FI" dirty="0"/>
              <a:t>valter@renotech.fi</a:t>
            </a:r>
          </a:p>
        </p:txBody>
      </p:sp>
      <p:pic>
        <p:nvPicPr>
          <p:cNvPr id="26" name="Kuva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8578" y="5666918"/>
            <a:ext cx="870297" cy="1052735"/>
          </a:xfrm>
          <a:prstGeom prst="rect">
            <a:avLst/>
          </a:prstGeom>
        </p:spPr>
      </p:pic>
      <p:sp>
        <p:nvSpPr>
          <p:cNvPr id="27" name="Otsikko 84"/>
          <p:cNvSpPr txBox="1">
            <a:spLocks/>
          </p:cNvSpPr>
          <p:nvPr/>
        </p:nvSpPr>
        <p:spPr>
          <a:xfrm>
            <a:off x="1697629" y="-7411"/>
            <a:ext cx="6173107" cy="165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altLang="fi-FI" dirty="0" err="1">
                <a:solidFill>
                  <a:srgbClr val="002060"/>
                </a:solidFill>
              </a:rPr>
              <a:t>Some</a:t>
            </a:r>
            <a:r>
              <a:rPr lang="fi-FI" altLang="fi-FI" dirty="0">
                <a:solidFill>
                  <a:srgbClr val="002060"/>
                </a:solidFill>
              </a:rPr>
              <a:t> of </a:t>
            </a:r>
            <a:r>
              <a:rPr lang="fi-FI" altLang="fi-FI" dirty="0" err="1">
                <a:solidFill>
                  <a:srgbClr val="002060"/>
                </a:solidFill>
              </a:rPr>
              <a:t>our</a:t>
            </a:r>
            <a:r>
              <a:rPr lang="fi-FI" altLang="fi-FI" dirty="0">
                <a:solidFill>
                  <a:srgbClr val="002060"/>
                </a:solidFill>
              </a:rPr>
              <a:t> </a:t>
            </a:r>
            <a:r>
              <a:rPr lang="fi-FI" altLang="fi-FI" dirty="0" err="1">
                <a:solidFill>
                  <a:srgbClr val="002060"/>
                </a:solidFill>
              </a:rPr>
              <a:t>partners</a:t>
            </a:r>
            <a:endParaRPr lang="fi-FI" altLang="fi-FI" dirty="0">
              <a:solidFill>
                <a:srgbClr val="002060"/>
              </a:solidFill>
            </a:endParaRPr>
          </a:p>
        </p:txBody>
      </p:sp>
      <p:pic>
        <p:nvPicPr>
          <p:cNvPr id="2" name="Kuva 1"/>
          <p:cNvPicPr>
            <a:picLocks noChangeAspect="1"/>
          </p:cNvPicPr>
          <p:nvPr/>
        </p:nvPicPr>
        <p:blipFill>
          <a:blip r:embed="rId6"/>
          <a:stretch>
            <a:fillRect/>
          </a:stretch>
        </p:blipFill>
        <p:spPr>
          <a:xfrm>
            <a:off x="539552" y="1643589"/>
            <a:ext cx="8278183" cy="2545451"/>
          </a:xfrm>
          <a:prstGeom prst="rect">
            <a:avLst/>
          </a:prstGeom>
        </p:spPr>
      </p:pic>
    </p:spTree>
    <p:extLst>
      <p:ext uri="{BB962C8B-B14F-4D97-AF65-F5344CB8AC3E}">
        <p14:creationId xmlns:p14="http://schemas.microsoft.com/office/powerpoint/2010/main" val="3375676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3430" y="274638"/>
            <a:ext cx="8229600" cy="1143000"/>
          </a:xfrm>
        </p:spPr>
        <p:txBody>
          <a:bodyPr/>
          <a:lstStyle/>
          <a:p>
            <a:r>
              <a:rPr lang="fi-FI" dirty="0" err="1">
                <a:solidFill>
                  <a:srgbClr val="002060"/>
                </a:solidFill>
              </a:rPr>
              <a:t>The</a:t>
            </a:r>
            <a:r>
              <a:rPr lang="fi-FI" dirty="0">
                <a:solidFill>
                  <a:srgbClr val="002060"/>
                </a:solidFill>
              </a:rPr>
              <a:t> Team</a:t>
            </a:r>
          </a:p>
        </p:txBody>
      </p:sp>
      <p:sp>
        <p:nvSpPr>
          <p:cNvPr id="3" name="Tekstiruutu 2"/>
          <p:cNvSpPr txBox="1"/>
          <p:nvPr/>
        </p:nvSpPr>
        <p:spPr>
          <a:xfrm>
            <a:off x="206539" y="1202194"/>
            <a:ext cx="4300534" cy="1877437"/>
          </a:xfrm>
          <a:prstGeom prst="rect">
            <a:avLst/>
          </a:prstGeom>
          <a:noFill/>
        </p:spPr>
        <p:txBody>
          <a:bodyPr wrap="square" rtlCol="0">
            <a:spAutoFit/>
          </a:bodyPr>
          <a:lstStyle/>
          <a:p>
            <a:r>
              <a:rPr lang="fi-FI" b="1" dirty="0"/>
              <a:t>Bob Talling, CEO</a:t>
            </a:r>
          </a:p>
          <a:p>
            <a:r>
              <a:rPr lang="en-US" sz="1400" dirty="0"/>
              <a:t>Entrepreneur with 30+ years of international experience in chemical engineering, construction materials, insulation and marine businesses of which 21 years as CEO and entrepreneur of Renotech Inc. He is a leading material expert in the field of cement, concrete, alkali activated materials, </a:t>
            </a:r>
            <a:r>
              <a:rPr lang="en-US" sz="1400" dirty="0" err="1"/>
              <a:t>geopolymers</a:t>
            </a:r>
            <a:r>
              <a:rPr lang="en-US" sz="1400" dirty="0"/>
              <a:t>, and use of side streams and waste materials in the circular economy.</a:t>
            </a:r>
            <a:endParaRPr lang="fi-FI" sz="1400" dirty="0"/>
          </a:p>
        </p:txBody>
      </p:sp>
      <p:sp>
        <p:nvSpPr>
          <p:cNvPr id="4" name="Tekstiruutu 3"/>
          <p:cNvSpPr txBox="1"/>
          <p:nvPr/>
        </p:nvSpPr>
        <p:spPr>
          <a:xfrm>
            <a:off x="237407" y="3017226"/>
            <a:ext cx="4406601" cy="1661993"/>
          </a:xfrm>
          <a:prstGeom prst="rect">
            <a:avLst/>
          </a:prstGeom>
          <a:noFill/>
        </p:spPr>
        <p:txBody>
          <a:bodyPr wrap="square" rtlCol="0">
            <a:spAutoFit/>
          </a:bodyPr>
          <a:lstStyle/>
          <a:p>
            <a:r>
              <a:rPr lang="fi-FI" b="1" dirty="0"/>
              <a:t>Valter Wigren, R&amp;D </a:t>
            </a:r>
            <a:r>
              <a:rPr lang="fi-FI" b="1" dirty="0" err="1"/>
              <a:t>Manager</a:t>
            </a:r>
            <a:endParaRPr lang="fi-FI" b="1" dirty="0"/>
          </a:p>
          <a:p>
            <a:r>
              <a:rPr lang="en-US" sz="1400" dirty="0"/>
              <a:t>Responsible of developing “Ash to Cash” concept together with Bob. He specializes in ash chemistry and mineralogy, with an emphasis on introducing desired properties in ashes. He also develops milling technology and has a deep understanding of the </a:t>
            </a:r>
            <a:r>
              <a:rPr lang="en-US" sz="1400" dirty="0" err="1"/>
              <a:t>Mechanochemical</a:t>
            </a:r>
            <a:r>
              <a:rPr lang="en-US" sz="1400" dirty="0"/>
              <a:t> Activation processes related to high intensity grinding.</a:t>
            </a:r>
            <a:endParaRPr lang="fi-FI" sz="1400" dirty="0"/>
          </a:p>
        </p:txBody>
      </p:sp>
      <p:sp>
        <p:nvSpPr>
          <p:cNvPr id="5" name="Tekstiruutu 4"/>
          <p:cNvSpPr txBox="1"/>
          <p:nvPr/>
        </p:nvSpPr>
        <p:spPr>
          <a:xfrm>
            <a:off x="252550" y="4679219"/>
            <a:ext cx="4208511" cy="1877437"/>
          </a:xfrm>
          <a:prstGeom prst="rect">
            <a:avLst/>
          </a:prstGeom>
          <a:noFill/>
        </p:spPr>
        <p:txBody>
          <a:bodyPr wrap="square" rtlCol="0">
            <a:spAutoFit/>
          </a:bodyPr>
          <a:lstStyle/>
          <a:p>
            <a:r>
              <a:rPr lang="en-US" b="1" dirty="0"/>
              <a:t>Kristian Gunnelius, Laboratory Manager</a:t>
            </a:r>
          </a:p>
          <a:p>
            <a:r>
              <a:rPr lang="en-US" sz="1400" dirty="0"/>
              <a:t>Kristian is an experienced engineer in the areas of suspension rheology and quantitative XRD analysis. He has been working with semi-adiabatic calorimetry of ash and concrete mixtures. Another strong area of knowledge is the analysis of particle surface properties including zeta potential, surface charge and surface area analysis</a:t>
            </a:r>
            <a:endParaRPr lang="fi-FI" sz="1400" dirty="0"/>
          </a:p>
        </p:txBody>
      </p:sp>
      <p:sp>
        <p:nvSpPr>
          <p:cNvPr id="6" name="Suorakulmio 5"/>
          <p:cNvSpPr/>
          <p:nvPr/>
        </p:nvSpPr>
        <p:spPr>
          <a:xfrm>
            <a:off x="4846115" y="1202194"/>
            <a:ext cx="4283968" cy="1661993"/>
          </a:xfrm>
          <a:prstGeom prst="rect">
            <a:avLst/>
          </a:prstGeom>
        </p:spPr>
        <p:txBody>
          <a:bodyPr wrap="square">
            <a:spAutoFit/>
          </a:bodyPr>
          <a:lstStyle/>
          <a:p>
            <a:r>
              <a:rPr lang="fi-FI" b="1" dirty="0" err="1"/>
              <a:t>Patrycja</a:t>
            </a:r>
            <a:r>
              <a:rPr lang="fi-FI" b="1" dirty="0"/>
              <a:t> </a:t>
            </a:r>
            <a:r>
              <a:rPr lang="fi-FI" b="1" dirty="0" err="1"/>
              <a:t>Piotrowska</a:t>
            </a:r>
            <a:r>
              <a:rPr lang="fi-FI" b="1" dirty="0"/>
              <a:t>, </a:t>
            </a:r>
            <a:r>
              <a:rPr lang="fi-FI" b="1" dirty="0" err="1"/>
              <a:t>High</a:t>
            </a:r>
            <a:r>
              <a:rPr lang="fi-FI" b="1" dirty="0"/>
              <a:t> </a:t>
            </a:r>
            <a:r>
              <a:rPr lang="fi-FI" b="1" dirty="0" err="1"/>
              <a:t>Temp</a:t>
            </a:r>
            <a:r>
              <a:rPr lang="fi-FI" b="1" dirty="0"/>
              <a:t>. </a:t>
            </a:r>
            <a:r>
              <a:rPr lang="fi-FI" b="1" dirty="0" err="1"/>
              <a:t>Engineer</a:t>
            </a:r>
            <a:endParaRPr lang="fi-FI" b="1" dirty="0"/>
          </a:p>
          <a:p>
            <a:r>
              <a:rPr lang="en-US" sz="1400" dirty="0"/>
              <a:t>She is an expert in energy conversion with the focus on combustion properties of solid fuels, and has been working with biomass and ash characterization techniques since 2007 evaluating ash related operational problems such as agglomeration, slagging, deposit formation and risk of hot temperature corrosion</a:t>
            </a:r>
            <a:endParaRPr lang="fi-FI" sz="1400" dirty="0"/>
          </a:p>
        </p:txBody>
      </p:sp>
      <p:sp>
        <p:nvSpPr>
          <p:cNvPr id="7" name="Suorakulmio 6"/>
          <p:cNvSpPr/>
          <p:nvPr/>
        </p:nvSpPr>
        <p:spPr>
          <a:xfrm>
            <a:off x="4860032" y="2938373"/>
            <a:ext cx="4283968" cy="1661993"/>
          </a:xfrm>
          <a:prstGeom prst="rect">
            <a:avLst/>
          </a:prstGeom>
        </p:spPr>
        <p:txBody>
          <a:bodyPr wrap="square">
            <a:spAutoFit/>
          </a:bodyPr>
          <a:lstStyle/>
          <a:p>
            <a:r>
              <a:rPr lang="fi-FI" b="1" dirty="0" err="1"/>
              <a:t>Gaurav</a:t>
            </a:r>
            <a:r>
              <a:rPr lang="fi-FI" b="1" dirty="0"/>
              <a:t> </a:t>
            </a:r>
            <a:r>
              <a:rPr lang="fi-FI" b="1" dirty="0" err="1"/>
              <a:t>Das</a:t>
            </a:r>
            <a:r>
              <a:rPr lang="fi-FI" b="1" dirty="0"/>
              <a:t>, R&amp;D </a:t>
            </a:r>
            <a:r>
              <a:rPr lang="fi-FI" b="1" dirty="0" err="1"/>
              <a:t>Engineer</a:t>
            </a:r>
            <a:endParaRPr lang="fi-FI" b="1" dirty="0"/>
          </a:p>
          <a:p>
            <a:r>
              <a:rPr lang="en-US" sz="1400" dirty="0"/>
              <a:t>He is working with developing pre-treatment strategies for various industrial waste materials in the power generation and other industries. His studies also involve converting wastes and other side streams of these industries into eco-friendly multi-application oriented high value commercial products, such as Zeolites </a:t>
            </a:r>
            <a:endParaRPr lang="fi-FI" sz="1400" dirty="0"/>
          </a:p>
        </p:txBody>
      </p:sp>
      <p:sp>
        <p:nvSpPr>
          <p:cNvPr id="8" name="Suorakulmio 7"/>
          <p:cNvSpPr/>
          <p:nvPr/>
        </p:nvSpPr>
        <p:spPr>
          <a:xfrm>
            <a:off x="4860032" y="4586938"/>
            <a:ext cx="4283968" cy="1723549"/>
          </a:xfrm>
          <a:prstGeom prst="rect">
            <a:avLst/>
          </a:prstGeom>
        </p:spPr>
        <p:txBody>
          <a:bodyPr wrap="square">
            <a:spAutoFit/>
          </a:bodyPr>
          <a:lstStyle/>
          <a:p>
            <a:r>
              <a:rPr lang="fi-FI" b="1" dirty="0"/>
              <a:t>Ville-Pekka Johansson,  </a:t>
            </a:r>
            <a:r>
              <a:rPr lang="fi-FI" b="1" dirty="0" err="1"/>
              <a:t>Ash</a:t>
            </a:r>
            <a:r>
              <a:rPr lang="fi-FI" b="1" dirty="0"/>
              <a:t> </a:t>
            </a:r>
            <a:r>
              <a:rPr lang="fi-FI" b="1" dirty="0" err="1"/>
              <a:t>Logistics</a:t>
            </a:r>
            <a:endParaRPr lang="fi-FI" b="1" dirty="0"/>
          </a:p>
          <a:p>
            <a:r>
              <a:rPr lang="en-US" sz="1400" dirty="0"/>
              <a:t>Ville is our logistics system planning and logistics cost calculation specialist. As he has experience as an R&amp;D engineer in the fields of resins, colorants and polymers he has a strong background in the chemical industry, including hands-on in​</a:t>
            </a:r>
            <a:r>
              <a:rPr lang="en-US" sz="1400" dirty="0" err="1"/>
              <a:t>volvement</a:t>
            </a:r>
            <a:r>
              <a:rPr lang="en-US" sz="1400" dirty="0"/>
              <a:t> with international technology transfer</a:t>
            </a:r>
            <a:r>
              <a:rPr lang="en-US" dirty="0"/>
              <a:t>.</a:t>
            </a:r>
            <a:endParaRPr lang="en-US" sz="1400" dirty="0"/>
          </a:p>
        </p:txBody>
      </p:sp>
    </p:spTree>
    <p:extLst>
      <p:ext uri="{BB962C8B-B14F-4D97-AF65-F5344CB8AC3E}">
        <p14:creationId xmlns:p14="http://schemas.microsoft.com/office/powerpoint/2010/main" val="2093622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Outline</a:t>
            </a:r>
            <a:endParaRPr lang="fi-FI" dirty="0"/>
          </a:p>
        </p:txBody>
      </p:sp>
      <p:sp>
        <p:nvSpPr>
          <p:cNvPr id="3" name="Tekstiruutu 2"/>
          <p:cNvSpPr txBox="1"/>
          <p:nvPr/>
        </p:nvSpPr>
        <p:spPr>
          <a:xfrm>
            <a:off x="1102396" y="2132856"/>
            <a:ext cx="6939207" cy="3693319"/>
          </a:xfrm>
          <a:prstGeom prst="rect">
            <a:avLst/>
          </a:prstGeom>
          <a:noFill/>
        </p:spPr>
        <p:txBody>
          <a:bodyPr wrap="none" rtlCol="0">
            <a:spAutoFit/>
          </a:bodyPr>
          <a:lstStyle/>
          <a:p>
            <a:r>
              <a:rPr lang="fi-FI" dirty="0" err="1" smtClean="0"/>
              <a:t>Part</a:t>
            </a:r>
            <a:r>
              <a:rPr lang="fi-FI" dirty="0" smtClean="0"/>
              <a:t> 1:</a:t>
            </a:r>
          </a:p>
          <a:p>
            <a:r>
              <a:rPr lang="fi-FI" dirty="0" err="1" smtClean="0"/>
              <a:t>Biomass</a:t>
            </a:r>
            <a:r>
              <a:rPr lang="fi-FI" dirty="0" smtClean="0"/>
              <a:t> and </a:t>
            </a:r>
            <a:r>
              <a:rPr lang="fi-FI" dirty="0" err="1" smtClean="0"/>
              <a:t>mixed</a:t>
            </a:r>
            <a:r>
              <a:rPr lang="fi-FI" dirty="0" smtClean="0"/>
              <a:t> </a:t>
            </a:r>
            <a:r>
              <a:rPr lang="fi-FI" dirty="0" err="1" smtClean="0"/>
              <a:t>ashes</a:t>
            </a:r>
            <a:r>
              <a:rPr lang="fi-FI" dirty="0" smtClean="0"/>
              <a:t> – </a:t>
            </a:r>
            <a:r>
              <a:rPr lang="fi-FI" dirty="0" err="1" smtClean="0"/>
              <a:t>Properties</a:t>
            </a:r>
            <a:r>
              <a:rPr lang="fi-FI" dirty="0" smtClean="0"/>
              <a:t> and </a:t>
            </a:r>
            <a:r>
              <a:rPr lang="fi-FI" dirty="0" err="1" smtClean="0"/>
              <a:t>Opportunities</a:t>
            </a:r>
            <a:endParaRPr lang="fi-FI" dirty="0" smtClean="0"/>
          </a:p>
          <a:p>
            <a:pPr marL="742950" lvl="1" indent="-285750">
              <a:buFont typeface="Arial" panose="020B0604020202020204" pitchFamily="34" charset="0"/>
              <a:buChar char="•"/>
            </a:pPr>
            <a:r>
              <a:rPr lang="fi-FI" dirty="0" err="1" smtClean="0"/>
              <a:t>Variation</a:t>
            </a:r>
            <a:r>
              <a:rPr lang="fi-FI" dirty="0" smtClean="0"/>
              <a:t> in </a:t>
            </a:r>
            <a:r>
              <a:rPr lang="fi-FI" dirty="0" err="1" smtClean="0"/>
              <a:t>fuel</a:t>
            </a:r>
            <a:r>
              <a:rPr lang="fi-FI" dirty="0" smtClean="0"/>
              <a:t> </a:t>
            </a:r>
            <a:r>
              <a:rPr lang="fi-FI" dirty="0" err="1" smtClean="0"/>
              <a:t>ash</a:t>
            </a:r>
            <a:r>
              <a:rPr lang="fi-FI" dirty="0" smtClean="0"/>
              <a:t> </a:t>
            </a:r>
            <a:r>
              <a:rPr lang="fi-FI" dirty="0" err="1" smtClean="0"/>
              <a:t>compositions</a:t>
            </a:r>
            <a:endParaRPr lang="fi-FI" dirty="0" smtClean="0"/>
          </a:p>
          <a:p>
            <a:pPr marL="742950" lvl="1" indent="-285750">
              <a:buFont typeface="Arial" panose="020B0604020202020204" pitchFamily="34" charset="0"/>
              <a:buChar char="•"/>
            </a:pPr>
            <a:r>
              <a:rPr lang="fi-FI" dirty="0" err="1" smtClean="0"/>
              <a:t>Variation</a:t>
            </a:r>
            <a:r>
              <a:rPr lang="fi-FI" dirty="0" smtClean="0"/>
              <a:t> Industrial </a:t>
            </a:r>
            <a:r>
              <a:rPr lang="fi-FI" dirty="0" err="1" smtClean="0"/>
              <a:t>biomass</a:t>
            </a:r>
            <a:r>
              <a:rPr lang="fi-FI" dirty="0" smtClean="0"/>
              <a:t> </a:t>
            </a:r>
            <a:r>
              <a:rPr lang="fi-FI" dirty="0" err="1" smtClean="0"/>
              <a:t>ashes</a:t>
            </a:r>
            <a:endParaRPr lang="fi-FI" dirty="0" smtClean="0"/>
          </a:p>
          <a:p>
            <a:pPr marL="742950" lvl="1" indent="-285750">
              <a:buFont typeface="Arial" panose="020B0604020202020204" pitchFamily="34" charset="0"/>
              <a:buChar char="•"/>
            </a:pPr>
            <a:r>
              <a:rPr lang="fi-FI" dirty="0" err="1" smtClean="0"/>
              <a:t>Ash</a:t>
            </a:r>
            <a:r>
              <a:rPr lang="fi-FI" dirty="0" smtClean="0"/>
              <a:t> </a:t>
            </a:r>
            <a:r>
              <a:rPr lang="fi-FI" dirty="0" err="1" smtClean="0"/>
              <a:t>classification</a:t>
            </a:r>
            <a:r>
              <a:rPr lang="fi-FI" dirty="0" smtClean="0"/>
              <a:t> and </a:t>
            </a:r>
            <a:r>
              <a:rPr lang="fi-FI" dirty="0" err="1" smtClean="0"/>
              <a:t>binder</a:t>
            </a:r>
            <a:r>
              <a:rPr lang="fi-FI" dirty="0" smtClean="0"/>
              <a:t> </a:t>
            </a:r>
            <a:r>
              <a:rPr lang="fi-FI" dirty="0" err="1" smtClean="0"/>
              <a:t>properties</a:t>
            </a:r>
            <a:endParaRPr lang="fi-FI" dirty="0" smtClean="0"/>
          </a:p>
          <a:p>
            <a:endParaRPr lang="fi-FI" dirty="0" smtClean="0"/>
          </a:p>
          <a:p>
            <a:r>
              <a:rPr lang="fi-FI" dirty="0" err="1" smtClean="0"/>
              <a:t>Part</a:t>
            </a:r>
            <a:r>
              <a:rPr lang="fi-FI" dirty="0" smtClean="0"/>
              <a:t> 2:</a:t>
            </a:r>
          </a:p>
          <a:p>
            <a:r>
              <a:rPr lang="fi-FI" dirty="0" smtClean="0"/>
              <a:t>Renotech Ash2Cash </a:t>
            </a:r>
            <a:r>
              <a:rPr lang="fi-FI" dirty="0" err="1" smtClean="0"/>
              <a:t>Concept</a:t>
            </a:r>
            <a:endParaRPr lang="fi-FI" dirty="0"/>
          </a:p>
          <a:p>
            <a:pPr marL="742950" lvl="1" indent="-285750">
              <a:buFont typeface="Arial" panose="020B0604020202020204" pitchFamily="34" charset="0"/>
              <a:buChar char="•"/>
            </a:pPr>
            <a:r>
              <a:rPr lang="fi-FI" dirty="0" smtClean="0"/>
              <a:t>In-</a:t>
            </a:r>
            <a:r>
              <a:rPr lang="fi-FI" dirty="0" err="1" smtClean="0"/>
              <a:t>situ</a:t>
            </a:r>
            <a:r>
              <a:rPr lang="fi-FI" dirty="0" smtClean="0"/>
              <a:t> </a:t>
            </a:r>
            <a:r>
              <a:rPr lang="fi-FI" dirty="0" err="1" smtClean="0"/>
              <a:t>high</a:t>
            </a:r>
            <a:r>
              <a:rPr lang="fi-FI" dirty="0" smtClean="0"/>
              <a:t> </a:t>
            </a:r>
            <a:r>
              <a:rPr lang="fi-FI" dirty="0" err="1" smtClean="0"/>
              <a:t>temperature</a:t>
            </a:r>
            <a:r>
              <a:rPr lang="fi-FI" dirty="0" smtClean="0"/>
              <a:t> </a:t>
            </a:r>
            <a:r>
              <a:rPr lang="fi-FI" dirty="0" err="1" smtClean="0"/>
              <a:t>chemical</a:t>
            </a:r>
            <a:r>
              <a:rPr lang="fi-FI" dirty="0" smtClean="0"/>
              <a:t> </a:t>
            </a:r>
            <a:r>
              <a:rPr lang="fi-FI" dirty="0" err="1" smtClean="0"/>
              <a:t>modification</a:t>
            </a:r>
            <a:r>
              <a:rPr lang="fi-FI" dirty="0" smtClean="0"/>
              <a:t> of </a:t>
            </a:r>
            <a:r>
              <a:rPr lang="fi-FI" dirty="0" err="1" smtClean="0"/>
              <a:t>ash</a:t>
            </a:r>
            <a:r>
              <a:rPr lang="fi-FI" dirty="0" smtClean="0"/>
              <a:t> </a:t>
            </a:r>
            <a:r>
              <a:rPr lang="fi-FI" dirty="0" err="1" smtClean="0"/>
              <a:t>chemistry</a:t>
            </a:r>
            <a:endParaRPr lang="fi-FI" dirty="0" smtClean="0"/>
          </a:p>
          <a:p>
            <a:pPr marL="742950" lvl="1" indent="-285750">
              <a:buFont typeface="Arial" panose="020B0604020202020204" pitchFamily="34" charset="0"/>
              <a:buChar char="•"/>
            </a:pPr>
            <a:r>
              <a:rPr lang="fi-FI" dirty="0" err="1" smtClean="0"/>
              <a:t>Mechanochemical</a:t>
            </a:r>
            <a:r>
              <a:rPr lang="fi-FI" dirty="0" smtClean="0"/>
              <a:t> </a:t>
            </a:r>
            <a:r>
              <a:rPr lang="fi-FI" dirty="0" err="1" smtClean="0"/>
              <a:t>activation</a:t>
            </a:r>
            <a:r>
              <a:rPr lang="fi-FI" dirty="0" smtClean="0"/>
              <a:t> and </a:t>
            </a:r>
            <a:r>
              <a:rPr lang="fi-FI" dirty="0" err="1" smtClean="0"/>
              <a:t>mixing</a:t>
            </a:r>
            <a:endParaRPr lang="fi-FI" dirty="0" smtClean="0"/>
          </a:p>
          <a:p>
            <a:pPr marL="742950" lvl="1" indent="-285750">
              <a:buFont typeface="Arial" panose="020B0604020202020204" pitchFamily="34" charset="0"/>
              <a:buChar char="•"/>
            </a:pPr>
            <a:r>
              <a:rPr lang="fi-FI" dirty="0" err="1" smtClean="0"/>
              <a:t>Piloting</a:t>
            </a:r>
            <a:r>
              <a:rPr lang="fi-FI" dirty="0" smtClean="0"/>
              <a:t> </a:t>
            </a:r>
            <a:r>
              <a:rPr lang="fi-FI" dirty="0" err="1" smtClean="0"/>
              <a:t>concept</a:t>
            </a:r>
            <a:endParaRPr lang="fi-FI" dirty="0" smtClean="0"/>
          </a:p>
          <a:p>
            <a:pPr marL="742950" lvl="1" indent="-285750">
              <a:buFont typeface="Arial" panose="020B0604020202020204" pitchFamily="34" charset="0"/>
              <a:buChar char="•"/>
            </a:pPr>
            <a:r>
              <a:rPr lang="fi-FI" dirty="0" smtClean="0"/>
              <a:t>Status</a:t>
            </a:r>
          </a:p>
          <a:p>
            <a:pPr marL="742950" lvl="1" indent="-285750">
              <a:buFont typeface="Arial" panose="020B0604020202020204" pitchFamily="34" charset="0"/>
              <a:buChar char="•"/>
            </a:pPr>
            <a:r>
              <a:rPr lang="fi-FI" dirty="0" err="1" smtClean="0"/>
              <a:t>References</a:t>
            </a:r>
            <a:endParaRPr lang="fi-FI" dirty="0"/>
          </a:p>
        </p:txBody>
      </p:sp>
    </p:spTree>
    <p:extLst>
      <p:ext uri="{BB962C8B-B14F-4D97-AF65-F5344CB8AC3E}">
        <p14:creationId xmlns:p14="http://schemas.microsoft.com/office/powerpoint/2010/main" val="1043212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519570" y="454375"/>
            <a:ext cx="6713889" cy="584775"/>
          </a:xfrm>
          <a:prstGeom prst="rect">
            <a:avLst/>
          </a:prstGeom>
          <a:noFill/>
        </p:spPr>
        <p:txBody>
          <a:bodyPr wrap="none" rtlCol="0">
            <a:spAutoFit/>
          </a:bodyPr>
          <a:lstStyle/>
          <a:p>
            <a:r>
              <a:rPr lang="fi-FI" sz="3200" b="1" dirty="0" err="1"/>
              <a:t>Elemental</a:t>
            </a:r>
            <a:r>
              <a:rPr lang="fi-FI" sz="3200" b="1" dirty="0"/>
              <a:t> Composition of </a:t>
            </a:r>
            <a:r>
              <a:rPr lang="fi-FI" sz="3200" b="1" dirty="0" err="1"/>
              <a:t>Ashed</a:t>
            </a:r>
            <a:r>
              <a:rPr lang="fi-FI" sz="3200" b="1" dirty="0"/>
              <a:t> </a:t>
            </a:r>
            <a:r>
              <a:rPr lang="fi-FI" sz="3200" b="1" dirty="0" err="1"/>
              <a:t>Fuels</a:t>
            </a:r>
            <a:endParaRPr lang="fi-FI" sz="3200" b="1" dirty="0"/>
          </a:p>
        </p:txBody>
      </p:sp>
      <p:sp>
        <p:nvSpPr>
          <p:cNvPr id="10" name="Tekstiruutu 9"/>
          <p:cNvSpPr txBox="1"/>
          <p:nvPr/>
        </p:nvSpPr>
        <p:spPr>
          <a:xfrm>
            <a:off x="2553564" y="6141185"/>
            <a:ext cx="6232668" cy="646331"/>
          </a:xfrm>
          <a:prstGeom prst="rect">
            <a:avLst/>
          </a:prstGeom>
          <a:noFill/>
        </p:spPr>
        <p:txBody>
          <a:bodyPr wrap="none" rtlCol="0">
            <a:spAutoFit/>
          </a:bodyPr>
          <a:lstStyle/>
          <a:p>
            <a:r>
              <a:rPr lang="fi-FI" dirty="0"/>
              <a:t>Woody </a:t>
            </a:r>
            <a:r>
              <a:rPr lang="fi-FI" dirty="0" err="1"/>
              <a:t>biomass</a:t>
            </a:r>
            <a:r>
              <a:rPr lang="fi-FI" dirty="0"/>
              <a:t>: </a:t>
            </a:r>
            <a:r>
              <a:rPr lang="fi-FI" dirty="0" err="1"/>
              <a:t>Large</a:t>
            </a:r>
            <a:r>
              <a:rPr lang="fi-FI" dirty="0"/>
              <a:t> </a:t>
            </a:r>
            <a:r>
              <a:rPr lang="fi-FI" dirty="0" err="1"/>
              <a:t>quantities</a:t>
            </a:r>
            <a:r>
              <a:rPr lang="fi-FI" dirty="0"/>
              <a:t> of Ca and K and </a:t>
            </a:r>
            <a:r>
              <a:rPr lang="fi-FI" dirty="0" err="1"/>
              <a:t>low</a:t>
            </a:r>
            <a:r>
              <a:rPr lang="fi-FI" dirty="0"/>
              <a:t> in </a:t>
            </a:r>
            <a:r>
              <a:rPr lang="fi-FI" dirty="0" err="1"/>
              <a:t>Si</a:t>
            </a:r>
            <a:r>
              <a:rPr lang="fi-FI" dirty="0"/>
              <a:t> and </a:t>
            </a:r>
            <a:r>
              <a:rPr lang="fi-FI" dirty="0" err="1"/>
              <a:t>Al</a:t>
            </a:r>
            <a:endParaRPr lang="fi-FI" dirty="0"/>
          </a:p>
          <a:p>
            <a:r>
              <a:rPr lang="fi-FI" dirty="0" err="1"/>
              <a:t>Coal</a:t>
            </a:r>
            <a:r>
              <a:rPr lang="fi-FI" dirty="0"/>
              <a:t> and </a:t>
            </a:r>
            <a:r>
              <a:rPr lang="fi-FI" dirty="0" err="1"/>
              <a:t>Peat</a:t>
            </a:r>
            <a:r>
              <a:rPr lang="fi-FI" dirty="0"/>
              <a:t>: </a:t>
            </a:r>
            <a:r>
              <a:rPr lang="fi-FI" dirty="0" err="1"/>
              <a:t>Large</a:t>
            </a:r>
            <a:r>
              <a:rPr lang="fi-FI" dirty="0"/>
              <a:t> </a:t>
            </a:r>
            <a:r>
              <a:rPr lang="fi-FI" dirty="0" err="1"/>
              <a:t>quantities</a:t>
            </a:r>
            <a:r>
              <a:rPr lang="fi-FI" dirty="0"/>
              <a:t> of </a:t>
            </a:r>
            <a:r>
              <a:rPr lang="fi-FI" dirty="0" err="1"/>
              <a:t>Si,Al,Fe</a:t>
            </a:r>
            <a:r>
              <a:rPr lang="fi-FI" dirty="0"/>
              <a:t>, </a:t>
            </a:r>
            <a:r>
              <a:rPr lang="fi-FI" dirty="0" err="1"/>
              <a:t>Lower</a:t>
            </a:r>
            <a:r>
              <a:rPr lang="fi-FI" dirty="0"/>
              <a:t> in Ca, K</a:t>
            </a:r>
          </a:p>
        </p:txBody>
      </p:sp>
      <p:grpSp>
        <p:nvGrpSpPr>
          <p:cNvPr id="13" name="Ryhmä 12"/>
          <p:cNvGrpSpPr/>
          <p:nvPr/>
        </p:nvGrpSpPr>
        <p:grpSpPr>
          <a:xfrm>
            <a:off x="107504" y="1110906"/>
            <a:ext cx="8310231" cy="4567830"/>
            <a:chOff x="774108" y="980728"/>
            <a:chExt cx="7920881" cy="4248472"/>
          </a:xfrm>
        </p:grpSpPr>
        <p:pic>
          <p:nvPicPr>
            <p:cNvPr id="3" name="Kuva 2"/>
            <p:cNvPicPr/>
            <p:nvPr/>
          </p:nvPicPr>
          <p:blipFill rotWithShape="1">
            <a:blip r:embed="rId2"/>
            <a:srcRect t="17241" b="6684"/>
            <a:stretch/>
          </p:blipFill>
          <p:spPr>
            <a:xfrm>
              <a:off x="774108" y="980728"/>
              <a:ext cx="7920881" cy="4248472"/>
            </a:xfrm>
            <a:prstGeom prst="rect">
              <a:avLst/>
            </a:prstGeom>
          </p:spPr>
        </p:pic>
        <p:sp>
          <p:nvSpPr>
            <p:cNvPr id="4" name="Ellipsi 3"/>
            <p:cNvSpPr/>
            <p:nvPr/>
          </p:nvSpPr>
          <p:spPr>
            <a:xfrm>
              <a:off x="4896534" y="1405655"/>
              <a:ext cx="579187"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Ellipsi 4"/>
            <p:cNvSpPr/>
            <p:nvPr/>
          </p:nvSpPr>
          <p:spPr>
            <a:xfrm>
              <a:off x="4734549" y="4581128"/>
              <a:ext cx="579187"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5"/>
            <p:cNvSpPr/>
            <p:nvPr/>
          </p:nvSpPr>
          <p:spPr>
            <a:xfrm>
              <a:off x="1619670" y="1405655"/>
              <a:ext cx="1566042" cy="922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p:cNvSpPr/>
            <p:nvPr/>
          </p:nvSpPr>
          <p:spPr>
            <a:xfrm>
              <a:off x="1619672" y="4581128"/>
              <a:ext cx="187220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p:cNvSpPr/>
            <p:nvPr/>
          </p:nvSpPr>
          <p:spPr>
            <a:xfrm>
              <a:off x="7308304" y="1405655"/>
              <a:ext cx="579187"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p:cNvSpPr/>
            <p:nvPr/>
          </p:nvSpPr>
          <p:spPr>
            <a:xfrm>
              <a:off x="7308304" y="4581128"/>
              <a:ext cx="579187"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2" name="Tekstiruutu 11"/>
          <p:cNvSpPr txBox="1"/>
          <p:nvPr/>
        </p:nvSpPr>
        <p:spPr>
          <a:xfrm>
            <a:off x="32116" y="5761652"/>
            <a:ext cx="3073214" cy="307777"/>
          </a:xfrm>
          <a:prstGeom prst="rect">
            <a:avLst/>
          </a:prstGeom>
          <a:noFill/>
        </p:spPr>
        <p:txBody>
          <a:bodyPr wrap="none" rtlCol="0">
            <a:spAutoFit/>
          </a:bodyPr>
          <a:lstStyle/>
          <a:p>
            <a:r>
              <a:rPr lang="fi-FI" sz="1400" dirty="0" err="1"/>
              <a:t>From</a:t>
            </a:r>
            <a:r>
              <a:rPr lang="fi-FI" sz="1400" dirty="0"/>
              <a:t> </a:t>
            </a:r>
            <a:r>
              <a:rPr lang="fi-FI" sz="1400" dirty="0" err="1"/>
              <a:t>Werkelin</a:t>
            </a:r>
            <a:r>
              <a:rPr lang="fi-FI" sz="1400" dirty="0"/>
              <a:t> et al. 2012 Åbo Akademi</a:t>
            </a:r>
          </a:p>
        </p:txBody>
      </p:sp>
      <p:sp>
        <p:nvSpPr>
          <p:cNvPr id="14" name="Tekstiruutu 13"/>
          <p:cNvSpPr txBox="1"/>
          <p:nvPr/>
        </p:nvSpPr>
        <p:spPr>
          <a:xfrm>
            <a:off x="8233459" y="1025820"/>
            <a:ext cx="1000937" cy="646331"/>
          </a:xfrm>
          <a:prstGeom prst="rect">
            <a:avLst/>
          </a:prstGeom>
          <a:noFill/>
        </p:spPr>
        <p:txBody>
          <a:bodyPr wrap="square" rtlCol="0">
            <a:spAutoFit/>
          </a:bodyPr>
          <a:lstStyle/>
          <a:p>
            <a:r>
              <a:rPr lang="fi-FI" dirty="0" err="1"/>
              <a:t>Ash</a:t>
            </a:r>
            <a:r>
              <a:rPr lang="fi-FI" dirty="0"/>
              <a:t> </a:t>
            </a:r>
            <a:r>
              <a:rPr lang="fi-FI" dirty="0" err="1"/>
              <a:t>content</a:t>
            </a:r>
            <a:endParaRPr lang="fi-FI" dirty="0"/>
          </a:p>
        </p:txBody>
      </p:sp>
      <p:sp>
        <p:nvSpPr>
          <p:cNvPr id="15" name="Tekstiruutu 14"/>
          <p:cNvSpPr txBox="1"/>
          <p:nvPr/>
        </p:nvSpPr>
        <p:spPr>
          <a:xfrm>
            <a:off x="8218087" y="1718709"/>
            <a:ext cx="1003801" cy="369332"/>
          </a:xfrm>
          <a:prstGeom prst="rect">
            <a:avLst/>
          </a:prstGeom>
          <a:noFill/>
        </p:spPr>
        <p:txBody>
          <a:bodyPr wrap="none" rtlCol="0">
            <a:spAutoFit/>
          </a:bodyPr>
          <a:lstStyle/>
          <a:p>
            <a:r>
              <a:rPr lang="fi-FI" dirty="0"/>
              <a:t>0,2-1,5%</a:t>
            </a:r>
          </a:p>
        </p:txBody>
      </p:sp>
      <p:sp>
        <p:nvSpPr>
          <p:cNvPr id="16" name="Tekstiruutu 15"/>
          <p:cNvSpPr txBox="1"/>
          <p:nvPr/>
        </p:nvSpPr>
        <p:spPr>
          <a:xfrm>
            <a:off x="8245345" y="5145676"/>
            <a:ext cx="824265" cy="369332"/>
          </a:xfrm>
          <a:prstGeom prst="rect">
            <a:avLst/>
          </a:prstGeom>
          <a:noFill/>
        </p:spPr>
        <p:txBody>
          <a:bodyPr wrap="none" rtlCol="0">
            <a:spAutoFit/>
          </a:bodyPr>
          <a:lstStyle/>
          <a:p>
            <a:r>
              <a:rPr lang="fi-FI" dirty="0"/>
              <a:t>5-15 %</a:t>
            </a:r>
          </a:p>
        </p:txBody>
      </p:sp>
    </p:spTree>
    <p:extLst>
      <p:ext uri="{BB962C8B-B14F-4D97-AF65-F5344CB8AC3E}">
        <p14:creationId xmlns:p14="http://schemas.microsoft.com/office/powerpoint/2010/main" val="1372673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114" y="1007505"/>
            <a:ext cx="6214182"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iruutu 1"/>
          <p:cNvSpPr txBox="1"/>
          <p:nvPr/>
        </p:nvSpPr>
        <p:spPr>
          <a:xfrm>
            <a:off x="239647" y="5494857"/>
            <a:ext cx="8568952" cy="1200329"/>
          </a:xfrm>
          <a:prstGeom prst="rect">
            <a:avLst/>
          </a:prstGeom>
          <a:noFill/>
        </p:spPr>
        <p:txBody>
          <a:bodyPr wrap="square" rtlCol="0">
            <a:spAutoFit/>
          </a:bodyPr>
          <a:lstStyle/>
          <a:p>
            <a:pPr marL="285750" indent="-285750">
              <a:buFont typeface="Arial" panose="020B0604020202020204" pitchFamily="34" charset="0"/>
              <a:buChar char="•"/>
            </a:pPr>
            <a:r>
              <a:rPr lang="fi-FI" dirty="0" err="1"/>
              <a:t>Samples</a:t>
            </a:r>
            <a:r>
              <a:rPr lang="fi-FI" dirty="0"/>
              <a:t> </a:t>
            </a:r>
            <a:r>
              <a:rPr lang="fi-FI" dirty="0" err="1"/>
              <a:t>from</a:t>
            </a:r>
            <a:r>
              <a:rPr lang="fi-FI" dirty="0"/>
              <a:t> </a:t>
            </a:r>
            <a:r>
              <a:rPr lang="fi-FI" dirty="0" err="1"/>
              <a:t>Biomass-Peat</a:t>
            </a:r>
            <a:r>
              <a:rPr lang="fi-FI" dirty="0"/>
              <a:t> </a:t>
            </a:r>
            <a:r>
              <a:rPr lang="fi-FI" dirty="0" err="1"/>
              <a:t>powerplants</a:t>
            </a:r>
            <a:r>
              <a:rPr lang="fi-FI" dirty="0"/>
              <a:t> </a:t>
            </a:r>
            <a:r>
              <a:rPr lang="fi-FI" dirty="0" err="1"/>
              <a:t>mainly</a:t>
            </a:r>
            <a:r>
              <a:rPr lang="fi-FI" dirty="0"/>
              <a:t>  </a:t>
            </a:r>
            <a:r>
              <a:rPr lang="fi-FI" u="sng" dirty="0" err="1"/>
              <a:t>silica</a:t>
            </a:r>
            <a:r>
              <a:rPr lang="fi-FI" u="sng" dirty="0"/>
              <a:t> </a:t>
            </a:r>
            <a:r>
              <a:rPr lang="fi-FI" u="sng" dirty="0" err="1"/>
              <a:t>rich</a:t>
            </a:r>
            <a:r>
              <a:rPr lang="fi-FI" u="sng" dirty="0"/>
              <a:t> </a:t>
            </a:r>
            <a:r>
              <a:rPr lang="fi-FI" dirty="0"/>
              <a:t>in </a:t>
            </a:r>
            <a:r>
              <a:rPr lang="fi-FI" dirty="0" err="1"/>
              <a:t>contrast</a:t>
            </a:r>
            <a:r>
              <a:rPr lang="fi-FI" dirty="0"/>
              <a:t> of </a:t>
            </a:r>
            <a:r>
              <a:rPr lang="fi-FI" dirty="0" err="1"/>
              <a:t>fuel</a:t>
            </a:r>
            <a:r>
              <a:rPr lang="fi-FI" dirty="0"/>
              <a:t> </a:t>
            </a:r>
            <a:r>
              <a:rPr lang="fi-FI" dirty="0" err="1"/>
              <a:t>analyses</a:t>
            </a:r>
            <a:endParaRPr lang="fi-FI" u="sng" dirty="0"/>
          </a:p>
          <a:p>
            <a:pPr marL="285750" indent="-285750">
              <a:buFont typeface="Arial" panose="020B0604020202020204" pitchFamily="34" charset="0"/>
              <a:buChar char="•"/>
            </a:pPr>
            <a:r>
              <a:rPr lang="fi-FI" dirty="0" err="1"/>
              <a:t>High</a:t>
            </a:r>
            <a:r>
              <a:rPr lang="fi-FI" dirty="0"/>
              <a:t> </a:t>
            </a:r>
            <a:r>
              <a:rPr lang="fi-FI" dirty="0" err="1"/>
              <a:t>contents</a:t>
            </a:r>
            <a:r>
              <a:rPr lang="fi-FI" dirty="0"/>
              <a:t> of </a:t>
            </a:r>
            <a:r>
              <a:rPr lang="fi-FI" dirty="0" err="1"/>
              <a:t>Silica</a:t>
            </a:r>
            <a:r>
              <a:rPr lang="fi-FI" dirty="0"/>
              <a:t> </a:t>
            </a:r>
            <a:r>
              <a:rPr lang="fi-FI" dirty="0" err="1"/>
              <a:t>results</a:t>
            </a:r>
            <a:r>
              <a:rPr lang="fi-FI" dirty="0"/>
              <a:t> </a:t>
            </a:r>
            <a:r>
              <a:rPr lang="fi-FI" dirty="0" err="1"/>
              <a:t>from</a:t>
            </a:r>
            <a:r>
              <a:rPr lang="fi-FI" dirty="0"/>
              <a:t> </a:t>
            </a:r>
            <a:r>
              <a:rPr lang="fi-FI" dirty="0" err="1"/>
              <a:t>differences</a:t>
            </a:r>
            <a:r>
              <a:rPr lang="fi-FI" dirty="0"/>
              <a:t> in </a:t>
            </a:r>
            <a:r>
              <a:rPr lang="fi-FI" dirty="0" err="1"/>
              <a:t>ash</a:t>
            </a:r>
            <a:r>
              <a:rPr lang="fi-FI" dirty="0"/>
              <a:t> </a:t>
            </a:r>
            <a:r>
              <a:rPr lang="fi-FI" dirty="0" err="1"/>
              <a:t>content</a:t>
            </a:r>
            <a:r>
              <a:rPr lang="fi-FI" dirty="0"/>
              <a:t> of </a:t>
            </a:r>
            <a:r>
              <a:rPr lang="fi-FI" dirty="0" err="1"/>
              <a:t>fuels</a:t>
            </a:r>
            <a:r>
              <a:rPr lang="fi-FI" dirty="0"/>
              <a:t> (</a:t>
            </a:r>
            <a:r>
              <a:rPr lang="fi-FI" dirty="0" err="1"/>
              <a:t>Peat</a:t>
            </a:r>
            <a:r>
              <a:rPr lang="fi-FI" dirty="0"/>
              <a:t> = 8-12 % </a:t>
            </a:r>
            <a:r>
              <a:rPr lang="fi-FI" dirty="0" err="1"/>
              <a:t>vs</a:t>
            </a:r>
            <a:r>
              <a:rPr lang="fi-FI" dirty="0"/>
              <a:t> Wood 0,5-3%) And </a:t>
            </a:r>
            <a:r>
              <a:rPr lang="fi-FI" dirty="0" err="1"/>
              <a:t>escape</a:t>
            </a:r>
            <a:r>
              <a:rPr lang="fi-FI" dirty="0"/>
              <a:t> of bed </a:t>
            </a:r>
            <a:r>
              <a:rPr lang="fi-FI" dirty="0" err="1"/>
              <a:t>material</a:t>
            </a:r>
            <a:r>
              <a:rPr lang="fi-FI" dirty="0"/>
              <a:t> (pure </a:t>
            </a:r>
            <a:r>
              <a:rPr lang="fi-FI" dirty="0" err="1"/>
              <a:t>silica</a:t>
            </a:r>
            <a:r>
              <a:rPr lang="fi-FI" dirty="0"/>
              <a:t> to </a:t>
            </a:r>
            <a:r>
              <a:rPr lang="fi-FI" dirty="0" err="1"/>
              <a:t>ash</a:t>
            </a:r>
            <a:r>
              <a:rPr lang="fi-FI" dirty="0"/>
              <a:t>)</a:t>
            </a:r>
          </a:p>
          <a:p>
            <a:pPr marL="285750" indent="-285750">
              <a:buFont typeface="Arial" panose="020B0604020202020204" pitchFamily="34" charset="0"/>
              <a:buChar char="•"/>
            </a:pPr>
            <a:endParaRPr lang="fi-FI" dirty="0"/>
          </a:p>
        </p:txBody>
      </p:sp>
      <p:cxnSp>
        <p:nvCxnSpPr>
          <p:cNvPr id="7" name="Suora nuoliyhdysviiva 6"/>
          <p:cNvCxnSpPr/>
          <p:nvPr/>
        </p:nvCxnSpPr>
        <p:spPr>
          <a:xfrm flipH="1">
            <a:off x="4200087" y="2539005"/>
            <a:ext cx="648072" cy="14401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kstiruutu 7"/>
          <p:cNvSpPr txBox="1"/>
          <p:nvPr/>
        </p:nvSpPr>
        <p:spPr>
          <a:xfrm rot="17820000">
            <a:off x="4014367" y="3208331"/>
            <a:ext cx="1420774" cy="369332"/>
          </a:xfrm>
          <a:prstGeom prst="rect">
            <a:avLst/>
          </a:prstGeom>
          <a:noFill/>
        </p:spPr>
        <p:txBody>
          <a:bodyPr wrap="none" rtlCol="0">
            <a:spAutoFit/>
          </a:bodyPr>
          <a:lstStyle/>
          <a:p>
            <a:r>
              <a:rPr lang="fi-FI" dirty="0" err="1"/>
              <a:t>Increasing</a:t>
            </a:r>
            <a:r>
              <a:rPr lang="fi-FI" dirty="0"/>
              <a:t> CS</a:t>
            </a:r>
          </a:p>
        </p:txBody>
      </p:sp>
      <p:sp>
        <p:nvSpPr>
          <p:cNvPr id="3" name="Tekstiruutu 2"/>
          <p:cNvSpPr txBox="1"/>
          <p:nvPr/>
        </p:nvSpPr>
        <p:spPr>
          <a:xfrm>
            <a:off x="6372200" y="1028803"/>
            <a:ext cx="2893613" cy="1200329"/>
          </a:xfrm>
          <a:prstGeom prst="rect">
            <a:avLst/>
          </a:prstGeom>
          <a:noFill/>
        </p:spPr>
        <p:txBody>
          <a:bodyPr wrap="none" rtlCol="0">
            <a:spAutoFit/>
          </a:bodyPr>
          <a:lstStyle/>
          <a:p>
            <a:r>
              <a:rPr lang="fi-FI" dirty="0"/>
              <a:t>α = Class F </a:t>
            </a:r>
            <a:r>
              <a:rPr lang="fi-FI" dirty="0" err="1"/>
              <a:t>Fly</a:t>
            </a:r>
            <a:r>
              <a:rPr lang="fi-FI" dirty="0"/>
              <a:t> </a:t>
            </a:r>
            <a:r>
              <a:rPr lang="fi-FI" dirty="0" err="1"/>
              <a:t>Ash</a:t>
            </a:r>
            <a:endParaRPr lang="fi-FI" dirty="0"/>
          </a:p>
          <a:p>
            <a:r>
              <a:rPr lang="el-GR" dirty="0"/>
              <a:t>β</a:t>
            </a:r>
            <a:r>
              <a:rPr lang="fi-FI" dirty="0"/>
              <a:t> = Class C </a:t>
            </a:r>
            <a:r>
              <a:rPr lang="fi-FI" dirty="0" err="1"/>
              <a:t>Fly</a:t>
            </a:r>
            <a:r>
              <a:rPr lang="fi-FI" dirty="0"/>
              <a:t> </a:t>
            </a:r>
            <a:r>
              <a:rPr lang="fi-FI" dirty="0" err="1"/>
              <a:t>Ash</a:t>
            </a:r>
            <a:endParaRPr lang="fi-FI" dirty="0"/>
          </a:p>
          <a:p>
            <a:r>
              <a:rPr lang="el-GR" dirty="0"/>
              <a:t>γ</a:t>
            </a:r>
            <a:r>
              <a:rPr lang="fi-FI" dirty="0"/>
              <a:t> = </a:t>
            </a:r>
            <a:r>
              <a:rPr lang="fi-FI" dirty="0" err="1"/>
              <a:t>Oil</a:t>
            </a:r>
            <a:r>
              <a:rPr lang="fi-FI" dirty="0"/>
              <a:t> </a:t>
            </a:r>
            <a:r>
              <a:rPr lang="fi-FI" dirty="0" err="1"/>
              <a:t>shale</a:t>
            </a:r>
            <a:r>
              <a:rPr lang="fi-FI" dirty="0"/>
              <a:t>/ Brown </a:t>
            </a:r>
            <a:r>
              <a:rPr lang="fi-FI" dirty="0" err="1"/>
              <a:t>coal</a:t>
            </a:r>
            <a:r>
              <a:rPr lang="fi-FI" dirty="0"/>
              <a:t> </a:t>
            </a:r>
            <a:r>
              <a:rPr lang="fi-FI" dirty="0" err="1"/>
              <a:t>Ash</a:t>
            </a:r>
            <a:endParaRPr lang="fi-FI" dirty="0"/>
          </a:p>
          <a:p>
            <a:r>
              <a:rPr lang="el-GR" dirty="0"/>
              <a:t>δ</a:t>
            </a:r>
            <a:r>
              <a:rPr lang="fi-FI" dirty="0"/>
              <a:t> = </a:t>
            </a:r>
            <a:r>
              <a:rPr lang="fi-FI" dirty="0" err="1"/>
              <a:t>Cement</a:t>
            </a:r>
            <a:endParaRPr lang="fi-FI" dirty="0"/>
          </a:p>
        </p:txBody>
      </p:sp>
      <p:sp>
        <p:nvSpPr>
          <p:cNvPr id="9" name="Tekstiruutu 8"/>
          <p:cNvSpPr txBox="1"/>
          <p:nvPr/>
        </p:nvSpPr>
        <p:spPr>
          <a:xfrm>
            <a:off x="-540568" y="294055"/>
            <a:ext cx="8568952" cy="584775"/>
          </a:xfrm>
          <a:prstGeom prst="rect">
            <a:avLst/>
          </a:prstGeom>
          <a:noFill/>
        </p:spPr>
        <p:txBody>
          <a:bodyPr wrap="square" rtlCol="0">
            <a:spAutoFit/>
          </a:bodyPr>
          <a:lstStyle/>
          <a:p>
            <a:pPr algn="r"/>
            <a:r>
              <a:rPr lang="fi-FI" sz="3200" b="1" dirty="0"/>
              <a:t>Composition of </a:t>
            </a:r>
            <a:r>
              <a:rPr lang="fi-FI" sz="3200" b="1" dirty="0" smtClean="0"/>
              <a:t>Industrial </a:t>
            </a:r>
            <a:r>
              <a:rPr lang="fi-FI" sz="3200" b="1" dirty="0" err="1"/>
              <a:t>Samples</a:t>
            </a:r>
            <a:endParaRPr lang="fi-FI" sz="3200" b="1" dirty="0"/>
          </a:p>
        </p:txBody>
      </p:sp>
      <p:sp>
        <p:nvSpPr>
          <p:cNvPr id="4" name="Tekstiruutu 3"/>
          <p:cNvSpPr txBox="1"/>
          <p:nvPr/>
        </p:nvSpPr>
        <p:spPr>
          <a:xfrm>
            <a:off x="6421187" y="6550223"/>
            <a:ext cx="2795637" cy="307777"/>
          </a:xfrm>
          <a:prstGeom prst="rect">
            <a:avLst/>
          </a:prstGeom>
          <a:noFill/>
        </p:spPr>
        <p:txBody>
          <a:bodyPr wrap="none" rtlCol="0">
            <a:spAutoFit/>
          </a:bodyPr>
          <a:lstStyle/>
          <a:p>
            <a:r>
              <a:rPr lang="fi-FI" sz="1400" dirty="0" err="1"/>
              <a:t>Ash</a:t>
            </a:r>
            <a:r>
              <a:rPr lang="fi-FI" sz="1400" dirty="0"/>
              <a:t> </a:t>
            </a:r>
            <a:r>
              <a:rPr lang="fi-FI" sz="1400" dirty="0" err="1"/>
              <a:t>types</a:t>
            </a:r>
            <a:r>
              <a:rPr lang="fi-FI" sz="1400" dirty="0"/>
              <a:t> </a:t>
            </a:r>
            <a:r>
              <a:rPr lang="fi-FI" sz="1400" dirty="0" err="1"/>
              <a:t>from</a:t>
            </a:r>
            <a:r>
              <a:rPr lang="fi-FI" sz="1400" dirty="0"/>
              <a:t>: </a:t>
            </a:r>
            <a:r>
              <a:rPr lang="fi-FI" sz="1400" dirty="0" err="1"/>
              <a:t>Vassiliev</a:t>
            </a:r>
            <a:r>
              <a:rPr lang="fi-FI" sz="1400" dirty="0"/>
              <a:t> et al. 2011</a:t>
            </a:r>
          </a:p>
        </p:txBody>
      </p:sp>
    </p:spTree>
    <p:extLst>
      <p:ext uri="{BB962C8B-B14F-4D97-AF65-F5344CB8AC3E}">
        <p14:creationId xmlns:p14="http://schemas.microsoft.com/office/powerpoint/2010/main" val="404020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7" y="341784"/>
            <a:ext cx="8229600" cy="1143000"/>
          </a:xfrm>
        </p:spPr>
        <p:txBody>
          <a:bodyPr>
            <a:normAutofit fontScale="90000"/>
          </a:bodyPr>
          <a:lstStyle/>
          <a:p>
            <a:r>
              <a:rPr lang="fi-FI" dirty="0" err="1"/>
              <a:t>Reactivity</a:t>
            </a:r>
            <a:r>
              <a:rPr lang="fi-FI" dirty="0"/>
              <a:t> </a:t>
            </a:r>
            <a:r>
              <a:rPr lang="fi-FI" dirty="0" err="1"/>
              <a:t>Classes</a:t>
            </a:r>
            <a:r>
              <a:rPr lang="fi-FI" dirty="0"/>
              <a:t> for </a:t>
            </a:r>
            <a:r>
              <a:rPr lang="fi-FI" dirty="0" err="1"/>
              <a:t>Biomass</a:t>
            </a:r>
            <a:r>
              <a:rPr lang="fi-FI" dirty="0"/>
              <a:t> </a:t>
            </a:r>
            <a:r>
              <a:rPr lang="fi-FI" dirty="0" err="1"/>
              <a:t>Ashes</a:t>
            </a:r>
            <a:endParaRPr lang="fi-FI" dirty="0"/>
          </a:p>
        </p:txBody>
      </p:sp>
      <p:graphicFrame>
        <p:nvGraphicFramePr>
          <p:cNvPr id="4" name="Taulukko 3"/>
          <p:cNvGraphicFramePr>
            <a:graphicFrameLocks noGrp="1"/>
          </p:cNvGraphicFramePr>
          <p:nvPr>
            <p:extLst>
              <p:ext uri="{D42A27DB-BD31-4B8C-83A1-F6EECF244321}">
                <p14:modId xmlns:p14="http://schemas.microsoft.com/office/powerpoint/2010/main" val="2095686386"/>
              </p:ext>
            </p:extLst>
          </p:nvPr>
        </p:nvGraphicFramePr>
        <p:xfrm>
          <a:off x="873931" y="1484784"/>
          <a:ext cx="7128793" cy="5293607"/>
        </p:xfrm>
        <a:graphic>
          <a:graphicData uri="http://schemas.openxmlformats.org/drawingml/2006/table">
            <a:tbl>
              <a:tblPr firstRow="1" firstCol="1" bandRow="1"/>
              <a:tblGrid>
                <a:gridCol w="1703468">
                  <a:extLst>
                    <a:ext uri="{9D8B030D-6E8A-4147-A177-3AD203B41FA5}">
                      <a16:colId xmlns="" xmlns:a16="http://schemas.microsoft.com/office/drawing/2014/main" val="20000"/>
                    </a:ext>
                  </a:extLst>
                </a:gridCol>
                <a:gridCol w="2069066">
                  <a:extLst>
                    <a:ext uri="{9D8B030D-6E8A-4147-A177-3AD203B41FA5}">
                      <a16:colId xmlns="" xmlns:a16="http://schemas.microsoft.com/office/drawing/2014/main" val="20001"/>
                    </a:ext>
                  </a:extLst>
                </a:gridCol>
                <a:gridCol w="1848259">
                  <a:extLst>
                    <a:ext uri="{9D8B030D-6E8A-4147-A177-3AD203B41FA5}">
                      <a16:colId xmlns="" xmlns:a16="http://schemas.microsoft.com/office/drawing/2014/main" val="20002"/>
                    </a:ext>
                  </a:extLst>
                </a:gridCol>
                <a:gridCol w="1508000">
                  <a:extLst>
                    <a:ext uri="{9D8B030D-6E8A-4147-A177-3AD203B41FA5}">
                      <a16:colId xmlns="" xmlns:a16="http://schemas.microsoft.com/office/drawing/2014/main" val="20003"/>
                    </a:ext>
                  </a:extLst>
                </a:gridCol>
              </a:tblGrid>
              <a:tr h="365076">
                <a:tc>
                  <a:txBody>
                    <a:bodyPr/>
                    <a:lstStyle/>
                    <a:p>
                      <a:pPr algn="just">
                        <a:spcAft>
                          <a:spcPts val="0"/>
                        </a:spcAft>
                      </a:pPr>
                      <a:r>
                        <a:rPr lang="fi-FI" sz="1100" b="1" dirty="0" err="1">
                          <a:effectLst/>
                          <a:latin typeface="Cambria"/>
                          <a:ea typeface="Times New Roman"/>
                          <a:cs typeface="Times New Roman"/>
                        </a:rPr>
                        <a:t>Name</a:t>
                      </a:r>
                      <a:r>
                        <a:rPr lang="fi-FI" sz="1100" b="1" dirty="0">
                          <a:effectLst/>
                          <a:latin typeface="Cambria"/>
                          <a:ea typeface="Times New Roman"/>
                          <a:cs typeface="Times New Roman"/>
                        </a:rPr>
                        <a:t> of Class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i-FI" sz="1100" b="1" dirty="0" err="1">
                          <a:effectLst/>
                          <a:latin typeface="Cambria"/>
                          <a:ea typeface="Times New Roman"/>
                          <a:cs typeface="Times New Roman"/>
                        </a:rPr>
                        <a:t>Mineralogy</a:t>
                      </a:r>
                      <a:endParaRPr lang="fi-FI" sz="1100" b="1"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i-FI" sz="1100" b="1" dirty="0" err="1">
                          <a:effectLst/>
                          <a:latin typeface="Cambria"/>
                          <a:ea typeface="Times New Roman"/>
                          <a:cs typeface="Times New Roman"/>
                        </a:rPr>
                        <a:t>Binder</a:t>
                      </a:r>
                      <a:r>
                        <a:rPr lang="fi-FI" sz="1100" b="1" dirty="0">
                          <a:effectLst/>
                          <a:latin typeface="Cambria"/>
                          <a:ea typeface="Times New Roman"/>
                          <a:cs typeface="Times New Roman"/>
                        </a:rPr>
                        <a:t> </a:t>
                      </a:r>
                      <a:r>
                        <a:rPr lang="fi-FI" sz="1100" b="1" dirty="0" err="1">
                          <a:effectLst/>
                          <a:latin typeface="Cambria"/>
                          <a:ea typeface="Times New Roman"/>
                          <a:cs typeface="Times New Roman"/>
                        </a:rPr>
                        <a:t>Potential</a:t>
                      </a:r>
                      <a:endParaRPr lang="fi-FI" sz="1100" b="1"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i-FI" sz="1100" b="1" dirty="0" err="1">
                          <a:effectLst/>
                          <a:latin typeface="Cambria"/>
                          <a:ea typeface="Times New Roman"/>
                          <a:cs typeface="Times New Roman"/>
                        </a:rPr>
                        <a:t>Typical</a:t>
                      </a:r>
                      <a:r>
                        <a:rPr lang="fi-FI" sz="1100" b="1" dirty="0">
                          <a:effectLst/>
                          <a:latin typeface="Cambria"/>
                          <a:ea typeface="Times New Roman"/>
                          <a:cs typeface="Times New Roman"/>
                        </a:rPr>
                        <a:t> </a:t>
                      </a:r>
                      <a:r>
                        <a:rPr lang="fi-FI" sz="1100" b="1" dirty="0" err="1">
                          <a:effectLst/>
                          <a:latin typeface="Cambria"/>
                          <a:ea typeface="Times New Roman"/>
                          <a:cs typeface="Times New Roman"/>
                        </a:rPr>
                        <a:t>Fuels</a:t>
                      </a:r>
                      <a:endParaRPr lang="fi-FI" sz="1100" b="1"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095229">
                <a:tc>
                  <a:txBody>
                    <a:bodyPr/>
                    <a:lstStyle/>
                    <a:p>
                      <a:pPr algn="just">
                        <a:spcAft>
                          <a:spcPts val="0"/>
                        </a:spcAft>
                      </a:pPr>
                      <a:r>
                        <a:rPr lang="fi-FI" sz="1100" dirty="0">
                          <a:effectLst/>
                          <a:latin typeface="Cambria"/>
                          <a:ea typeface="Times New Roman"/>
                          <a:cs typeface="Times New Roman"/>
                        </a:rPr>
                        <a:t>H-Ca-H-SO3</a:t>
                      </a:r>
                    </a:p>
                    <a:p>
                      <a:pPr algn="just">
                        <a:spcAft>
                          <a:spcPts val="0"/>
                        </a:spcAft>
                      </a:pPr>
                      <a:r>
                        <a:rPr lang="fi-FI" sz="1100" dirty="0">
                          <a:effectLst/>
                          <a:latin typeface="Cambria"/>
                          <a:ea typeface="Times New Roman"/>
                          <a:cs typeface="Times New Roman"/>
                        </a:rPr>
                        <a:t>(&gt;25</a:t>
                      </a:r>
                      <a:r>
                        <a:rPr lang="fi-FI" sz="1100" baseline="0" dirty="0">
                          <a:effectLst/>
                          <a:latin typeface="Cambria"/>
                          <a:ea typeface="Times New Roman"/>
                          <a:cs typeface="Times New Roman"/>
                        </a:rPr>
                        <a:t> p% CaO, &gt;5 % SO3)</a:t>
                      </a:r>
                    </a:p>
                    <a:p>
                      <a:pPr algn="just">
                        <a:spcAft>
                          <a:spcPts val="0"/>
                        </a:spcAft>
                      </a:pPr>
                      <a:r>
                        <a:rPr lang="fi-FI" sz="1100" b="1" baseline="0" dirty="0">
                          <a:effectLst/>
                          <a:latin typeface="Cambria"/>
                          <a:ea typeface="Times New Roman"/>
                          <a:cs typeface="Times New Roman"/>
                        </a:rPr>
                        <a:t>N = 20 %</a:t>
                      </a:r>
                      <a:endParaRPr lang="fi-FI" sz="1100" b="1"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i-FI" sz="1100" dirty="0" err="1">
                          <a:effectLst/>
                          <a:latin typeface="Cambria"/>
                          <a:ea typeface="Times New Roman"/>
                          <a:cs typeface="Times New Roman"/>
                        </a:rPr>
                        <a:t>Storng</a:t>
                      </a:r>
                      <a:r>
                        <a:rPr lang="fi-FI" sz="1100" baseline="0" dirty="0">
                          <a:effectLst/>
                          <a:latin typeface="Cambria"/>
                          <a:ea typeface="Times New Roman"/>
                          <a:cs typeface="Times New Roman"/>
                        </a:rPr>
                        <a:t> </a:t>
                      </a:r>
                      <a:r>
                        <a:rPr lang="fi-FI" sz="1100" baseline="0" dirty="0" err="1">
                          <a:effectLst/>
                          <a:latin typeface="Cambria"/>
                          <a:ea typeface="Times New Roman"/>
                          <a:cs typeface="Times New Roman"/>
                        </a:rPr>
                        <a:t>peaks</a:t>
                      </a:r>
                      <a:r>
                        <a:rPr lang="fi-FI" sz="1100" baseline="0" dirty="0">
                          <a:effectLst/>
                          <a:latin typeface="Cambria"/>
                          <a:ea typeface="Times New Roman"/>
                          <a:cs typeface="Times New Roman"/>
                        </a:rPr>
                        <a:t> of:</a:t>
                      </a:r>
                      <a:endParaRPr lang="fi-FI" sz="1100" dirty="0">
                        <a:effectLst/>
                        <a:latin typeface="Cambria"/>
                        <a:ea typeface="Times New Roman"/>
                        <a:cs typeface="Times New Roman"/>
                      </a:endParaRPr>
                    </a:p>
                    <a:p>
                      <a:pPr algn="just">
                        <a:spcAft>
                          <a:spcPts val="0"/>
                        </a:spcAft>
                      </a:pPr>
                      <a:r>
                        <a:rPr lang="fi-FI" sz="1100" dirty="0">
                          <a:effectLst/>
                          <a:latin typeface="Cambria"/>
                          <a:ea typeface="Times New Roman"/>
                          <a:cs typeface="Times New Roman"/>
                        </a:rPr>
                        <a:t> </a:t>
                      </a:r>
                    </a:p>
                    <a:p>
                      <a:pPr algn="just">
                        <a:spcAft>
                          <a:spcPts val="0"/>
                        </a:spcAft>
                      </a:pPr>
                      <a:r>
                        <a:rPr lang="fi-FI" sz="1100" dirty="0">
                          <a:effectLst/>
                          <a:latin typeface="Cambria"/>
                          <a:ea typeface="Times New Roman"/>
                          <a:cs typeface="Times New Roman"/>
                        </a:rPr>
                        <a:t>CaSO</a:t>
                      </a:r>
                      <a:r>
                        <a:rPr lang="fi-FI" sz="1100" baseline="-25000" dirty="0">
                          <a:effectLst/>
                          <a:latin typeface="Cambria"/>
                          <a:ea typeface="Times New Roman"/>
                          <a:cs typeface="Times New Roman"/>
                        </a:rPr>
                        <a:t>4</a:t>
                      </a:r>
                      <a:r>
                        <a:rPr lang="fi-FI" sz="1100" dirty="0">
                          <a:effectLst/>
                          <a:latin typeface="Cambria"/>
                          <a:ea typeface="Times New Roman"/>
                          <a:cs typeface="Times New Roman"/>
                        </a:rPr>
                        <a:t>-CaO&gt;</a:t>
                      </a:r>
                      <a:r>
                        <a:rPr lang="fi-FI" sz="1100" dirty="0" err="1">
                          <a:effectLst/>
                          <a:latin typeface="Cambria"/>
                          <a:ea typeface="Times New Roman"/>
                          <a:cs typeface="Times New Roman"/>
                        </a:rPr>
                        <a:t>Gehl</a:t>
                      </a:r>
                      <a:r>
                        <a:rPr lang="fi-FI" sz="1100" dirty="0">
                          <a:effectLst/>
                          <a:latin typeface="Cambria"/>
                          <a:ea typeface="Times New Roman"/>
                          <a:cs typeface="Times New Roman"/>
                        </a:rPr>
                        <a:t>&gt;SiO</a:t>
                      </a:r>
                      <a:r>
                        <a:rPr lang="fi-FI" sz="1100" baseline="-25000" dirty="0">
                          <a:effectLst/>
                          <a:latin typeface="Cambria"/>
                          <a:ea typeface="Times New Roman"/>
                          <a:cs typeface="Times New Roman"/>
                        </a:rPr>
                        <a:t>2</a:t>
                      </a:r>
                    </a:p>
                    <a:p>
                      <a:pPr algn="just">
                        <a:spcAft>
                          <a:spcPts val="0"/>
                        </a:spcAft>
                      </a:pPr>
                      <a:r>
                        <a:rPr lang="fi-FI" sz="1100" dirty="0">
                          <a:effectLst/>
                          <a:latin typeface="Cambria"/>
                          <a:ea typeface="Times New Roman"/>
                          <a:cs typeface="Times New Roman"/>
                        </a:rPr>
                        <a:t> </a:t>
                      </a:r>
                    </a:p>
                    <a:p>
                      <a:pPr algn="just">
                        <a:spcAft>
                          <a:spcPts val="0"/>
                        </a:spcAft>
                      </a:pPr>
                      <a:r>
                        <a:rPr lang="fi-FI" sz="1100" b="1" dirty="0">
                          <a:effectLst/>
                          <a:latin typeface="Cambria"/>
                          <a:ea typeface="Times New Roman"/>
                          <a:cs typeface="Times New Roman"/>
                        </a:rPr>
                        <a:t>CaSO</a:t>
                      </a:r>
                      <a:r>
                        <a:rPr lang="fi-FI" sz="1100" b="1" baseline="-25000" dirty="0">
                          <a:effectLst/>
                          <a:latin typeface="Cambria"/>
                          <a:ea typeface="Times New Roman"/>
                          <a:cs typeface="Times New Roman"/>
                        </a:rPr>
                        <a:t>4</a:t>
                      </a:r>
                      <a:r>
                        <a:rPr lang="fi-FI" sz="1100" b="1" dirty="0">
                          <a:effectLst/>
                          <a:latin typeface="Cambria"/>
                          <a:ea typeface="Times New Roman"/>
                          <a:cs typeface="Times New Roman"/>
                        </a:rPr>
                        <a:t> – </a:t>
                      </a:r>
                      <a:r>
                        <a:rPr lang="fi-FI" sz="1100" b="1" dirty="0" err="1">
                          <a:effectLst/>
                          <a:latin typeface="Cambria"/>
                          <a:ea typeface="Times New Roman"/>
                          <a:cs typeface="Times New Roman"/>
                        </a:rPr>
                        <a:t>Highest</a:t>
                      </a:r>
                      <a:r>
                        <a:rPr lang="fi-FI" sz="1100" b="1" dirty="0">
                          <a:effectLst/>
                          <a:latin typeface="Cambria"/>
                          <a:ea typeface="Times New Roman"/>
                          <a:cs typeface="Times New Roman"/>
                        </a:rPr>
                        <a:t> </a:t>
                      </a:r>
                      <a:r>
                        <a:rPr lang="fi-FI" sz="1100" b="1" dirty="0" err="1">
                          <a:effectLst/>
                          <a:latin typeface="Cambria"/>
                          <a:ea typeface="Times New Roman"/>
                          <a:cs typeface="Times New Roman"/>
                        </a:rPr>
                        <a:t>intensity</a:t>
                      </a: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i-FI" sz="1100" dirty="0" err="1">
                          <a:effectLst/>
                          <a:latin typeface="Cambria"/>
                          <a:ea typeface="Times New Roman"/>
                          <a:cs typeface="Times New Roman"/>
                        </a:rPr>
                        <a:t>Compression</a:t>
                      </a:r>
                      <a:r>
                        <a:rPr lang="fi-FI" sz="1100" dirty="0">
                          <a:effectLst/>
                          <a:latin typeface="Cambria"/>
                          <a:ea typeface="Times New Roman"/>
                          <a:cs typeface="Times New Roman"/>
                        </a:rPr>
                        <a:t> </a:t>
                      </a:r>
                      <a:r>
                        <a:rPr lang="fi-FI" sz="1100" dirty="0" err="1">
                          <a:effectLst/>
                          <a:latin typeface="Cambria"/>
                          <a:ea typeface="Times New Roman"/>
                          <a:cs typeface="Times New Roman"/>
                        </a:rPr>
                        <a:t>strenghs</a:t>
                      </a:r>
                      <a:r>
                        <a:rPr lang="fi-FI" sz="1100" dirty="0">
                          <a:effectLst/>
                          <a:latin typeface="Cambria"/>
                          <a:ea typeface="Times New Roman"/>
                          <a:cs typeface="Times New Roman"/>
                        </a:rPr>
                        <a:t> of</a:t>
                      </a:r>
                      <a:r>
                        <a:rPr lang="fi-FI" sz="1100" baseline="0" dirty="0">
                          <a:effectLst/>
                          <a:latin typeface="Cambria"/>
                          <a:ea typeface="Times New Roman"/>
                          <a:cs typeface="Times New Roman"/>
                        </a:rPr>
                        <a:t> </a:t>
                      </a:r>
                      <a:r>
                        <a:rPr lang="fi-FI" sz="1100" baseline="0" dirty="0" err="1">
                          <a:effectLst/>
                          <a:latin typeface="Cambria"/>
                          <a:ea typeface="Times New Roman"/>
                          <a:cs typeface="Times New Roman"/>
                        </a:rPr>
                        <a:t>over</a:t>
                      </a:r>
                      <a:r>
                        <a:rPr lang="fi-FI" sz="1100" b="1" dirty="0">
                          <a:effectLst/>
                          <a:latin typeface="Cambria"/>
                          <a:ea typeface="Times New Roman"/>
                          <a:cs typeface="Times New Roman"/>
                        </a:rPr>
                        <a:t> 5 MPa</a:t>
                      </a:r>
                      <a:r>
                        <a:rPr lang="fi-FI" sz="1100" dirty="0">
                          <a:effectLst/>
                          <a:latin typeface="Cambria"/>
                          <a:ea typeface="Times New Roman"/>
                          <a:cs typeface="Times New Roman"/>
                        </a:rPr>
                        <a:t> is </a:t>
                      </a:r>
                      <a:r>
                        <a:rPr lang="fi-FI" sz="1100" dirty="0" err="1">
                          <a:effectLst/>
                          <a:latin typeface="Cambria"/>
                          <a:ea typeface="Times New Roman"/>
                          <a:cs typeface="Times New Roman"/>
                        </a:rPr>
                        <a:t>extremely</a:t>
                      </a:r>
                      <a:r>
                        <a:rPr lang="fi-FI" sz="1100" dirty="0">
                          <a:effectLst/>
                          <a:latin typeface="Cambria"/>
                          <a:ea typeface="Times New Roman"/>
                          <a:cs typeface="Times New Roman"/>
                        </a:rPr>
                        <a:t> </a:t>
                      </a:r>
                      <a:r>
                        <a:rPr lang="fi-FI" sz="1100" dirty="0" err="1">
                          <a:effectLst/>
                          <a:latin typeface="Cambria"/>
                          <a:ea typeface="Times New Roman"/>
                          <a:cs typeface="Times New Roman"/>
                        </a:rPr>
                        <a:t>likely</a:t>
                      </a:r>
                      <a:endParaRPr lang="fi-FI" sz="1100" dirty="0">
                        <a:effectLst/>
                        <a:latin typeface="Cambria"/>
                        <a:ea typeface="Times New Roman"/>
                        <a:cs typeface="Times New Roman"/>
                      </a:endParaRPr>
                    </a:p>
                    <a:p>
                      <a:pPr algn="just">
                        <a:spcAft>
                          <a:spcPts val="0"/>
                        </a:spcAft>
                      </a:pP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i-FI" sz="1100" dirty="0" err="1">
                          <a:effectLst/>
                          <a:latin typeface="Cambria"/>
                          <a:ea typeface="Times New Roman"/>
                          <a:cs typeface="Times New Roman"/>
                        </a:rPr>
                        <a:t>Bark</a:t>
                      </a:r>
                      <a:r>
                        <a:rPr lang="fi-FI" sz="1100" dirty="0">
                          <a:effectLst/>
                          <a:latin typeface="Cambria"/>
                          <a:ea typeface="Times New Roman"/>
                          <a:cs typeface="Times New Roman"/>
                        </a:rPr>
                        <a:t>, </a:t>
                      </a:r>
                      <a:r>
                        <a:rPr lang="fi-FI" sz="1100" dirty="0" err="1">
                          <a:effectLst/>
                          <a:latin typeface="Cambria"/>
                          <a:ea typeface="Times New Roman"/>
                          <a:cs typeface="Times New Roman"/>
                        </a:rPr>
                        <a:t>woody</a:t>
                      </a:r>
                      <a:r>
                        <a:rPr lang="fi-FI" sz="1100" baseline="0" dirty="0">
                          <a:effectLst/>
                          <a:latin typeface="Cambria"/>
                          <a:ea typeface="Times New Roman"/>
                          <a:cs typeface="Times New Roman"/>
                        </a:rPr>
                        <a:t> </a:t>
                      </a:r>
                      <a:r>
                        <a:rPr lang="fi-FI" sz="1100" baseline="0" dirty="0" err="1">
                          <a:effectLst/>
                          <a:latin typeface="Cambria"/>
                          <a:ea typeface="Times New Roman"/>
                          <a:cs typeface="Times New Roman"/>
                        </a:rPr>
                        <a:t>fuels</a:t>
                      </a:r>
                      <a:r>
                        <a:rPr lang="fi-FI" sz="1100" baseline="0" dirty="0">
                          <a:effectLst/>
                          <a:latin typeface="Cambria"/>
                          <a:ea typeface="Times New Roman"/>
                          <a:cs typeface="Times New Roman"/>
                        </a:rPr>
                        <a:t> </a:t>
                      </a:r>
                      <a:r>
                        <a:rPr lang="fi-FI" sz="1100" baseline="0" dirty="0" err="1">
                          <a:effectLst/>
                          <a:latin typeface="Cambria"/>
                          <a:ea typeface="Times New Roman"/>
                          <a:cs typeface="Times New Roman"/>
                        </a:rPr>
                        <a:t>or</a:t>
                      </a:r>
                      <a:r>
                        <a:rPr lang="fi-FI" sz="1100" baseline="0" dirty="0">
                          <a:effectLst/>
                          <a:latin typeface="Cambria"/>
                          <a:ea typeface="Times New Roman"/>
                          <a:cs typeface="Times New Roman"/>
                        </a:rPr>
                        <a:t> Ca-</a:t>
                      </a:r>
                      <a:r>
                        <a:rPr lang="fi-FI" sz="1100" baseline="0" dirty="0" err="1">
                          <a:effectLst/>
                          <a:latin typeface="Cambria"/>
                          <a:ea typeface="Times New Roman"/>
                          <a:cs typeface="Times New Roman"/>
                        </a:rPr>
                        <a:t>rich</a:t>
                      </a:r>
                      <a:r>
                        <a:rPr lang="fi-FI" sz="1100" baseline="0" dirty="0">
                          <a:effectLst/>
                          <a:latin typeface="Cambria"/>
                          <a:ea typeface="Times New Roman"/>
                          <a:cs typeface="Times New Roman"/>
                        </a:rPr>
                        <a:t> </a:t>
                      </a:r>
                      <a:r>
                        <a:rPr lang="fi-FI" sz="1100" baseline="0" dirty="0" err="1">
                          <a:effectLst/>
                          <a:latin typeface="Cambria"/>
                          <a:ea typeface="Times New Roman"/>
                          <a:cs typeface="Times New Roman"/>
                        </a:rPr>
                        <a:t>byproducts</a:t>
                      </a: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12691">
                <a:tc>
                  <a:txBody>
                    <a:bodyPr/>
                    <a:lstStyle/>
                    <a:p>
                      <a:pPr algn="just">
                        <a:spcAft>
                          <a:spcPts val="0"/>
                        </a:spcAft>
                      </a:pPr>
                      <a:r>
                        <a:rPr lang="fi-FI" sz="1100" dirty="0">
                          <a:effectLst/>
                          <a:latin typeface="Cambria"/>
                          <a:ea typeface="Times New Roman"/>
                          <a:cs typeface="Times New Roman"/>
                        </a:rPr>
                        <a:t>H-Ca-L-SO3</a:t>
                      </a:r>
                    </a:p>
                    <a:p>
                      <a:pPr marL="0" marR="0" indent="0" algn="just" defTabSz="914400" rtl="0" eaLnBrk="1" fontAlgn="auto" latinLnBrk="0" hangingPunct="1">
                        <a:lnSpc>
                          <a:spcPct val="100000"/>
                        </a:lnSpc>
                        <a:spcBef>
                          <a:spcPts val="0"/>
                        </a:spcBef>
                        <a:spcAft>
                          <a:spcPts val="0"/>
                        </a:spcAft>
                        <a:buClrTx/>
                        <a:buSzTx/>
                        <a:buFontTx/>
                        <a:buNone/>
                        <a:tabLst/>
                        <a:defRPr/>
                      </a:pPr>
                      <a:r>
                        <a:rPr lang="fi-FI" sz="1100" dirty="0">
                          <a:effectLst/>
                          <a:latin typeface="Cambria"/>
                          <a:ea typeface="Times New Roman"/>
                          <a:cs typeface="Times New Roman"/>
                        </a:rPr>
                        <a:t>(&gt;25</a:t>
                      </a:r>
                      <a:r>
                        <a:rPr lang="fi-FI" sz="1100" baseline="0" dirty="0">
                          <a:effectLst/>
                          <a:latin typeface="Cambria"/>
                          <a:ea typeface="Times New Roman"/>
                          <a:cs typeface="Times New Roman"/>
                        </a:rPr>
                        <a:t> p% CaO, &lt;5 % SO3)</a:t>
                      </a:r>
                    </a:p>
                    <a:p>
                      <a:pPr marL="0" marR="0" indent="0" algn="just" defTabSz="914400" rtl="0" eaLnBrk="1" fontAlgn="auto" latinLnBrk="0" hangingPunct="1">
                        <a:lnSpc>
                          <a:spcPct val="100000"/>
                        </a:lnSpc>
                        <a:spcBef>
                          <a:spcPts val="0"/>
                        </a:spcBef>
                        <a:spcAft>
                          <a:spcPts val="0"/>
                        </a:spcAft>
                        <a:buClrTx/>
                        <a:buSzTx/>
                        <a:buFontTx/>
                        <a:buNone/>
                        <a:tabLst/>
                        <a:defRPr/>
                      </a:pPr>
                      <a:r>
                        <a:rPr lang="fi-FI" sz="1100" b="1" baseline="0" dirty="0">
                          <a:effectLst/>
                          <a:latin typeface="Cambria"/>
                          <a:ea typeface="Times New Roman"/>
                          <a:cs typeface="Times New Roman"/>
                        </a:rPr>
                        <a:t>N =  25 %</a:t>
                      </a:r>
                      <a:endParaRPr lang="fi-FI" sz="1100" b="1" dirty="0">
                        <a:effectLst/>
                        <a:latin typeface="Cambria"/>
                        <a:ea typeface="Times New Roman"/>
                        <a:cs typeface="Times New Roman"/>
                      </a:endParaRPr>
                    </a:p>
                    <a:p>
                      <a:pPr algn="just">
                        <a:spcAft>
                          <a:spcPts val="0"/>
                        </a:spcAft>
                      </a:pP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i-FI" sz="1100" dirty="0">
                          <a:effectLst/>
                          <a:latin typeface="Cambria"/>
                          <a:ea typeface="Times New Roman"/>
                          <a:cs typeface="Times New Roman"/>
                        </a:rPr>
                        <a:t> </a:t>
                      </a:r>
                    </a:p>
                    <a:p>
                      <a:pPr algn="just">
                        <a:spcAft>
                          <a:spcPts val="0"/>
                        </a:spcAft>
                      </a:pPr>
                      <a:r>
                        <a:rPr lang="fi-FI" sz="1100" dirty="0">
                          <a:effectLst/>
                          <a:latin typeface="Cambria"/>
                          <a:ea typeface="Times New Roman"/>
                          <a:cs typeface="Times New Roman"/>
                        </a:rPr>
                        <a:t>CaO - CaSO</a:t>
                      </a:r>
                      <a:r>
                        <a:rPr lang="fi-FI" sz="1100" baseline="-25000" dirty="0">
                          <a:effectLst/>
                          <a:latin typeface="Cambria"/>
                          <a:ea typeface="Times New Roman"/>
                          <a:cs typeface="Times New Roman"/>
                        </a:rPr>
                        <a:t>4</a:t>
                      </a:r>
                      <a:r>
                        <a:rPr lang="fi-FI" sz="1100" dirty="0">
                          <a:effectLst/>
                          <a:latin typeface="Cambria"/>
                          <a:ea typeface="Times New Roman"/>
                          <a:cs typeface="Times New Roman"/>
                        </a:rPr>
                        <a:t> &gt;</a:t>
                      </a:r>
                      <a:r>
                        <a:rPr lang="fi-FI" sz="1100" dirty="0" err="1">
                          <a:effectLst/>
                          <a:latin typeface="Cambria"/>
                          <a:ea typeface="Times New Roman"/>
                          <a:cs typeface="Times New Roman"/>
                        </a:rPr>
                        <a:t>Gehl</a:t>
                      </a:r>
                      <a:r>
                        <a:rPr lang="fi-FI" sz="1100" dirty="0">
                          <a:effectLst/>
                          <a:latin typeface="Cambria"/>
                          <a:ea typeface="Times New Roman"/>
                          <a:cs typeface="Times New Roman"/>
                        </a:rPr>
                        <a:t>&gt;SiO2</a:t>
                      </a:r>
                    </a:p>
                    <a:p>
                      <a:pPr algn="just">
                        <a:spcAft>
                          <a:spcPts val="0"/>
                        </a:spcAft>
                      </a:pPr>
                      <a:r>
                        <a:rPr lang="fi-FI" sz="1100" dirty="0">
                          <a:effectLst/>
                          <a:latin typeface="Cambria"/>
                          <a:ea typeface="Times New Roman"/>
                          <a:cs typeface="Times New Roman"/>
                        </a:rPr>
                        <a:t> </a:t>
                      </a:r>
                    </a:p>
                    <a:p>
                      <a:pPr algn="just">
                        <a:spcAft>
                          <a:spcPts val="0"/>
                        </a:spcAft>
                      </a:pPr>
                      <a:r>
                        <a:rPr lang="fi-FI" sz="1100" b="1" dirty="0">
                          <a:effectLst/>
                          <a:latin typeface="Cambria"/>
                          <a:ea typeface="Times New Roman"/>
                          <a:cs typeface="Times New Roman"/>
                        </a:rPr>
                        <a:t>CaO on </a:t>
                      </a:r>
                      <a:r>
                        <a:rPr lang="fi-FI" sz="1100" b="1" dirty="0" err="1">
                          <a:effectLst/>
                          <a:latin typeface="Cambria"/>
                          <a:ea typeface="Times New Roman"/>
                          <a:cs typeface="Times New Roman"/>
                        </a:rPr>
                        <a:t>equal</a:t>
                      </a:r>
                      <a:r>
                        <a:rPr lang="fi-FI" sz="1100" b="1" dirty="0">
                          <a:effectLst/>
                          <a:latin typeface="Cambria"/>
                          <a:ea typeface="Times New Roman"/>
                          <a:cs typeface="Times New Roman"/>
                        </a:rPr>
                        <a:t> </a:t>
                      </a:r>
                      <a:r>
                        <a:rPr lang="fi-FI" sz="1100" b="1" dirty="0" err="1">
                          <a:effectLst/>
                          <a:latin typeface="Cambria"/>
                          <a:ea typeface="Times New Roman"/>
                          <a:cs typeface="Times New Roman"/>
                        </a:rPr>
                        <a:t>level</a:t>
                      </a:r>
                      <a:r>
                        <a:rPr lang="fi-FI" sz="1100" b="1" dirty="0">
                          <a:effectLst/>
                          <a:latin typeface="Cambria"/>
                          <a:ea typeface="Times New Roman"/>
                          <a:cs typeface="Times New Roman"/>
                        </a:rPr>
                        <a:t> </a:t>
                      </a:r>
                      <a:r>
                        <a:rPr lang="fi-FI" sz="1100" b="1" dirty="0" err="1">
                          <a:effectLst/>
                          <a:latin typeface="Cambria"/>
                          <a:ea typeface="Times New Roman"/>
                          <a:cs typeface="Times New Roman"/>
                        </a:rPr>
                        <a:t>with</a:t>
                      </a:r>
                      <a:r>
                        <a:rPr lang="fi-FI" sz="1100" b="1" dirty="0">
                          <a:effectLst/>
                          <a:latin typeface="Cambria"/>
                          <a:ea typeface="Times New Roman"/>
                          <a:cs typeface="Times New Roman"/>
                        </a:rPr>
                        <a:t> CaSO</a:t>
                      </a:r>
                      <a:r>
                        <a:rPr lang="fi-FI" sz="1100" b="1" baseline="-25000" dirty="0">
                          <a:effectLst/>
                          <a:latin typeface="Cambria"/>
                          <a:ea typeface="Times New Roman"/>
                          <a:cs typeface="Times New Roman"/>
                        </a:rPr>
                        <a:t>4</a:t>
                      </a: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i-FI" sz="1100" dirty="0" err="1">
                          <a:effectLst/>
                          <a:latin typeface="Cambria"/>
                          <a:ea typeface="Times New Roman"/>
                          <a:cs typeface="Times New Roman"/>
                        </a:rPr>
                        <a:t>Compression</a:t>
                      </a:r>
                      <a:r>
                        <a:rPr lang="fi-FI" sz="1100" dirty="0">
                          <a:effectLst/>
                          <a:latin typeface="Cambria"/>
                          <a:ea typeface="Times New Roman"/>
                          <a:cs typeface="Times New Roman"/>
                        </a:rPr>
                        <a:t> </a:t>
                      </a:r>
                      <a:r>
                        <a:rPr lang="fi-FI" sz="1100" dirty="0" err="1">
                          <a:effectLst/>
                          <a:latin typeface="Cambria"/>
                          <a:ea typeface="Times New Roman"/>
                          <a:cs typeface="Times New Roman"/>
                        </a:rPr>
                        <a:t>strenghs</a:t>
                      </a:r>
                      <a:r>
                        <a:rPr lang="fi-FI" sz="1100" dirty="0">
                          <a:effectLst/>
                          <a:latin typeface="Cambria"/>
                          <a:ea typeface="Times New Roman"/>
                          <a:cs typeface="Times New Roman"/>
                        </a:rPr>
                        <a:t> of</a:t>
                      </a:r>
                      <a:r>
                        <a:rPr lang="fi-FI" sz="1100" baseline="0" dirty="0">
                          <a:effectLst/>
                          <a:latin typeface="Cambria"/>
                          <a:ea typeface="Times New Roman"/>
                          <a:cs typeface="Times New Roman"/>
                        </a:rPr>
                        <a:t> </a:t>
                      </a:r>
                      <a:r>
                        <a:rPr lang="fi-FI" sz="1100" baseline="0" dirty="0" err="1">
                          <a:effectLst/>
                          <a:latin typeface="Cambria"/>
                          <a:ea typeface="Times New Roman"/>
                          <a:cs typeface="Times New Roman"/>
                        </a:rPr>
                        <a:t>over</a:t>
                      </a:r>
                      <a:r>
                        <a:rPr lang="fi-FI" sz="1100" b="1" dirty="0">
                          <a:effectLst/>
                          <a:latin typeface="Cambria"/>
                          <a:ea typeface="Times New Roman"/>
                          <a:cs typeface="Times New Roman"/>
                        </a:rPr>
                        <a:t> 1 MPa</a:t>
                      </a:r>
                      <a:r>
                        <a:rPr lang="fi-FI" sz="1100" dirty="0">
                          <a:effectLst/>
                          <a:latin typeface="Cambria"/>
                          <a:ea typeface="Times New Roman"/>
                          <a:cs typeface="Times New Roman"/>
                        </a:rPr>
                        <a:t> is </a:t>
                      </a:r>
                      <a:r>
                        <a:rPr lang="fi-FI" sz="1100" dirty="0" err="1">
                          <a:effectLst/>
                          <a:latin typeface="Cambria"/>
                          <a:ea typeface="Times New Roman"/>
                          <a:cs typeface="Times New Roman"/>
                        </a:rPr>
                        <a:t>extremely</a:t>
                      </a:r>
                      <a:r>
                        <a:rPr lang="fi-FI" sz="1100" dirty="0">
                          <a:effectLst/>
                          <a:latin typeface="Cambria"/>
                          <a:ea typeface="Times New Roman"/>
                          <a:cs typeface="Times New Roman"/>
                        </a:rPr>
                        <a:t> </a:t>
                      </a:r>
                      <a:r>
                        <a:rPr lang="fi-FI" sz="1100" dirty="0" err="1">
                          <a:effectLst/>
                          <a:latin typeface="Cambria"/>
                          <a:ea typeface="Times New Roman"/>
                          <a:cs typeface="Times New Roman"/>
                        </a:rPr>
                        <a:t>likely</a:t>
                      </a:r>
                      <a:endParaRPr lang="fi-FI" sz="1100" dirty="0">
                        <a:effectLst/>
                        <a:latin typeface="Cambria"/>
                        <a:ea typeface="Times New Roman"/>
                        <a:cs typeface="Times New Roman"/>
                      </a:endParaRPr>
                    </a:p>
                    <a:p>
                      <a:pPr algn="just">
                        <a:spcAft>
                          <a:spcPts val="0"/>
                        </a:spcAft>
                      </a:pP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i-FI" sz="1100" dirty="0" err="1">
                          <a:effectLst/>
                          <a:latin typeface="Cambria"/>
                          <a:ea typeface="Times New Roman"/>
                          <a:cs typeface="Times New Roman"/>
                        </a:rPr>
                        <a:t>Peat</a:t>
                      </a:r>
                      <a:r>
                        <a:rPr lang="fi-FI" sz="1100" dirty="0">
                          <a:effectLst/>
                          <a:latin typeface="Cambria"/>
                          <a:ea typeface="Times New Roman"/>
                          <a:cs typeface="Times New Roman"/>
                        </a:rPr>
                        <a:t> </a:t>
                      </a:r>
                      <a:r>
                        <a:rPr lang="fi-FI" sz="1100" dirty="0" err="1">
                          <a:effectLst/>
                          <a:latin typeface="Cambria"/>
                          <a:ea typeface="Times New Roman"/>
                          <a:cs typeface="Times New Roman"/>
                        </a:rPr>
                        <a:t>levels</a:t>
                      </a:r>
                      <a:r>
                        <a:rPr lang="fi-FI" sz="1100" dirty="0">
                          <a:effectLst/>
                          <a:latin typeface="Cambria"/>
                          <a:ea typeface="Times New Roman"/>
                          <a:cs typeface="Times New Roman"/>
                        </a:rPr>
                        <a:t> at &lt; 30 </a:t>
                      </a:r>
                      <a:r>
                        <a:rPr lang="fi-FI" sz="1100" dirty="0" err="1">
                          <a:effectLst/>
                          <a:latin typeface="Cambria"/>
                          <a:ea typeface="Times New Roman"/>
                          <a:cs typeface="Times New Roman"/>
                        </a:rPr>
                        <a:t>wt</a:t>
                      </a:r>
                      <a:r>
                        <a:rPr lang="fi-FI" sz="1100" dirty="0">
                          <a:effectLst/>
                          <a:latin typeface="Cambria"/>
                          <a:ea typeface="Times New Roman"/>
                          <a:cs typeface="Times New Roman"/>
                        </a:rPr>
                        <a:t>%. </a:t>
                      </a:r>
                      <a:r>
                        <a:rPr lang="fi-FI" sz="1100" dirty="0" err="1">
                          <a:effectLst/>
                          <a:latin typeface="Cambria"/>
                          <a:ea typeface="Times New Roman"/>
                          <a:cs typeface="Times New Roman"/>
                        </a:rPr>
                        <a:t>Possible</a:t>
                      </a:r>
                      <a:r>
                        <a:rPr lang="fi-FI" sz="1100" dirty="0">
                          <a:effectLst/>
                          <a:latin typeface="Cambria"/>
                          <a:ea typeface="Times New Roman"/>
                          <a:cs typeface="Times New Roman"/>
                        </a:rPr>
                        <a:t> Ca-</a:t>
                      </a:r>
                      <a:r>
                        <a:rPr lang="fi-FI" sz="1100" dirty="0" err="1">
                          <a:effectLst/>
                          <a:latin typeface="Cambria"/>
                          <a:ea typeface="Times New Roman"/>
                          <a:cs typeface="Times New Roman"/>
                        </a:rPr>
                        <a:t>rich</a:t>
                      </a:r>
                      <a:r>
                        <a:rPr lang="fi-FI" sz="1100" dirty="0">
                          <a:effectLst/>
                          <a:latin typeface="Cambria"/>
                          <a:ea typeface="Times New Roman"/>
                          <a:cs typeface="Times New Roman"/>
                        </a:rPr>
                        <a:t> </a:t>
                      </a:r>
                      <a:r>
                        <a:rPr lang="fi-FI" sz="1100" dirty="0" err="1">
                          <a:effectLst/>
                          <a:latin typeface="Cambria"/>
                          <a:ea typeface="Times New Roman"/>
                          <a:cs typeface="Times New Roman"/>
                        </a:rPr>
                        <a:t>byproducts</a:t>
                      </a: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912691">
                <a:tc>
                  <a:txBody>
                    <a:bodyPr/>
                    <a:lstStyle/>
                    <a:p>
                      <a:pPr algn="just">
                        <a:spcAft>
                          <a:spcPts val="0"/>
                        </a:spcAft>
                      </a:pPr>
                      <a:r>
                        <a:rPr lang="fi-FI" sz="1100" dirty="0">
                          <a:effectLst/>
                          <a:latin typeface="Cambria"/>
                          <a:ea typeface="Times New Roman"/>
                          <a:cs typeface="Times New Roman"/>
                        </a:rPr>
                        <a:t>M-Ca-H-SO3</a:t>
                      </a:r>
                    </a:p>
                    <a:p>
                      <a:pPr marL="0" marR="0" indent="0" algn="just" defTabSz="914400" rtl="0" eaLnBrk="1" fontAlgn="auto" latinLnBrk="0" hangingPunct="1">
                        <a:lnSpc>
                          <a:spcPct val="100000"/>
                        </a:lnSpc>
                        <a:spcBef>
                          <a:spcPts val="0"/>
                        </a:spcBef>
                        <a:spcAft>
                          <a:spcPts val="0"/>
                        </a:spcAft>
                        <a:buClrTx/>
                        <a:buSzTx/>
                        <a:buFontTx/>
                        <a:buNone/>
                        <a:tabLst/>
                        <a:defRPr/>
                      </a:pPr>
                      <a:r>
                        <a:rPr lang="fi-FI" sz="1100" dirty="0">
                          <a:effectLst/>
                          <a:latin typeface="Cambria"/>
                          <a:ea typeface="Times New Roman"/>
                          <a:cs typeface="Times New Roman"/>
                        </a:rPr>
                        <a:t>(15-25</a:t>
                      </a:r>
                      <a:r>
                        <a:rPr lang="fi-FI" sz="1100" baseline="0" dirty="0">
                          <a:effectLst/>
                          <a:latin typeface="Cambria"/>
                          <a:ea typeface="Times New Roman"/>
                          <a:cs typeface="Times New Roman"/>
                        </a:rPr>
                        <a:t> p% CaO, &gt;5 % SO3)</a:t>
                      </a:r>
                      <a:endParaRPr lang="fi-FI" sz="1100" dirty="0">
                        <a:effectLst/>
                        <a:latin typeface="Cambria"/>
                        <a:ea typeface="Times New Roman"/>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fi-FI" sz="1100" b="1" baseline="0" dirty="0">
                          <a:effectLst/>
                          <a:latin typeface="Cambria"/>
                          <a:ea typeface="Times New Roman"/>
                          <a:cs typeface="Times New Roman"/>
                        </a:rPr>
                        <a:t>N =  5 %</a:t>
                      </a:r>
                    </a:p>
                    <a:p>
                      <a:pPr marL="0" marR="0" indent="0" algn="just" defTabSz="914400" rtl="0" eaLnBrk="1" fontAlgn="auto" latinLnBrk="0" hangingPunct="1">
                        <a:lnSpc>
                          <a:spcPct val="100000"/>
                        </a:lnSpc>
                        <a:spcBef>
                          <a:spcPts val="0"/>
                        </a:spcBef>
                        <a:spcAft>
                          <a:spcPts val="0"/>
                        </a:spcAft>
                        <a:buClrTx/>
                        <a:buSzTx/>
                        <a:buFontTx/>
                        <a:buNone/>
                        <a:tabLst/>
                        <a:defRPr/>
                      </a:pP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i-FI" sz="1100" dirty="0">
                          <a:effectLst/>
                          <a:latin typeface="Cambria"/>
                          <a:ea typeface="Times New Roman"/>
                          <a:cs typeface="Times New Roman"/>
                        </a:rPr>
                        <a:t>SiO2-Fe2O3-CaSO4-CaO</a:t>
                      </a:r>
                    </a:p>
                    <a:p>
                      <a:pPr algn="just">
                        <a:spcAft>
                          <a:spcPts val="0"/>
                        </a:spcAft>
                      </a:pPr>
                      <a:r>
                        <a:rPr lang="fi-FI" sz="1100" dirty="0">
                          <a:effectLst/>
                          <a:latin typeface="Cambria"/>
                          <a:ea typeface="Times New Roman"/>
                          <a:cs typeface="Times New Roman"/>
                        </a:rPr>
                        <a:t> </a:t>
                      </a:r>
                    </a:p>
                    <a:p>
                      <a:pPr algn="just">
                        <a:spcAft>
                          <a:spcPts val="0"/>
                        </a:spcAft>
                      </a:pPr>
                      <a:r>
                        <a:rPr lang="fi-FI" sz="1100" b="1" dirty="0">
                          <a:effectLst/>
                          <a:latin typeface="Cambria"/>
                          <a:ea typeface="Times New Roman"/>
                          <a:cs typeface="Times New Roman"/>
                        </a:rPr>
                        <a:t>Ca – </a:t>
                      </a:r>
                      <a:r>
                        <a:rPr lang="fi-FI" sz="1100" b="1" dirty="0" err="1">
                          <a:effectLst/>
                          <a:latin typeface="Cambria"/>
                          <a:ea typeface="Times New Roman"/>
                          <a:cs typeface="Times New Roman"/>
                        </a:rPr>
                        <a:t>phases</a:t>
                      </a:r>
                      <a:r>
                        <a:rPr lang="fi-FI" sz="1100" b="1" dirty="0">
                          <a:effectLst/>
                          <a:latin typeface="Cambria"/>
                          <a:ea typeface="Times New Roman"/>
                          <a:cs typeface="Times New Roman"/>
                        </a:rPr>
                        <a:t> on </a:t>
                      </a:r>
                      <a:r>
                        <a:rPr lang="fi-FI" sz="1100" b="1" dirty="0" err="1">
                          <a:effectLst/>
                          <a:latin typeface="Cambria"/>
                          <a:ea typeface="Times New Roman"/>
                          <a:cs typeface="Times New Roman"/>
                        </a:rPr>
                        <a:t>equal</a:t>
                      </a:r>
                      <a:r>
                        <a:rPr lang="fi-FI" sz="1100" b="1" dirty="0">
                          <a:effectLst/>
                          <a:latin typeface="Cambria"/>
                          <a:ea typeface="Times New Roman"/>
                          <a:cs typeface="Times New Roman"/>
                        </a:rPr>
                        <a:t> </a:t>
                      </a:r>
                      <a:r>
                        <a:rPr lang="fi-FI" sz="1100" b="1" dirty="0" err="1">
                          <a:effectLst/>
                          <a:latin typeface="Cambria"/>
                          <a:ea typeface="Times New Roman"/>
                          <a:cs typeface="Times New Roman"/>
                        </a:rPr>
                        <a:t>level</a:t>
                      </a:r>
                      <a:r>
                        <a:rPr lang="fi-FI" sz="1100" b="1" dirty="0">
                          <a:effectLst/>
                          <a:latin typeface="Cambria"/>
                          <a:ea typeface="Times New Roman"/>
                          <a:cs typeface="Times New Roman"/>
                        </a:rPr>
                        <a:t> </a:t>
                      </a:r>
                      <a:r>
                        <a:rPr lang="fi-FI" sz="1100" b="1" dirty="0" err="1">
                          <a:effectLst/>
                          <a:latin typeface="Cambria"/>
                          <a:ea typeface="Times New Roman"/>
                          <a:cs typeface="Times New Roman"/>
                        </a:rPr>
                        <a:t>with</a:t>
                      </a:r>
                      <a:r>
                        <a:rPr lang="fi-FI" sz="1100" b="1" dirty="0">
                          <a:effectLst/>
                          <a:latin typeface="Cambria"/>
                          <a:ea typeface="Times New Roman"/>
                          <a:cs typeface="Times New Roman"/>
                        </a:rPr>
                        <a:t> </a:t>
                      </a:r>
                      <a:r>
                        <a:rPr lang="fi-FI" sz="1100" b="1" dirty="0" err="1">
                          <a:effectLst/>
                          <a:latin typeface="Cambria"/>
                          <a:ea typeface="Times New Roman"/>
                          <a:cs typeface="Times New Roman"/>
                        </a:rPr>
                        <a:t>Si</a:t>
                      </a:r>
                      <a:r>
                        <a:rPr lang="fi-FI" sz="1100" b="1" dirty="0">
                          <a:effectLst/>
                          <a:latin typeface="Cambria"/>
                          <a:ea typeface="Times New Roman"/>
                          <a:cs typeface="Times New Roman"/>
                        </a:rPr>
                        <a:t> and </a:t>
                      </a:r>
                      <a:r>
                        <a:rPr lang="fi-FI" sz="1100" b="1" dirty="0" err="1">
                          <a:effectLst/>
                          <a:latin typeface="Cambria"/>
                          <a:ea typeface="Times New Roman"/>
                          <a:cs typeface="Times New Roman"/>
                        </a:rPr>
                        <a:t>Fe</a:t>
                      </a:r>
                      <a:r>
                        <a:rPr lang="fi-FI" sz="1100" b="1" dirty="0">
                          <a:effectLst/>
                          <a:latin typeface="Cambria"/>
                          <a:ea typeface="Times New Roman"/>
                          <a:cs typeface="Times New Roman"/>
                        </a:rPr>
                        <a:t> </a:t>
                      </a:r>
                      <a:r>
                        <a:rPr lang="fi-FI" sz="1100" b="1" dirty="0" err="1">
                          <a:effectLst/>
                          <a:latin typeface="Cambria"/>
                          <a:ea typeface="Times New Roman"/>
                          <a:cs typeface="Times New Roman"/>
                        </a:rPr>
                        <a:t>rich</a:t>
                      </a:r>
                      <a:r>
                        <a:rPr lang="fi-FI" sz="1100" b="1" dirty="0">
                          <a:effectLst/>
                          <a:latin typeface="Cambria"/>
                          <a:ea typeface="Times New Roman"/>
                          <a:cs typeface="Times New Roman"/>
                        </a:rPr>
                        <a:t> </a:t>
                      </a:r>
                      <a:r>
                        <a:rPr lang="fi-FI" sz="1100" b="1" dirty="0" err="1">
                          <a:effectLst/>
                          <a:latin typeface="Cambria"/>
                          <a:ea typeface="Times New Roman"/>
                          <a:cs typeface="Times New Roman"/>
                        </a:rPr>
                        <a:t>phases</a:t>
                      </a: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i-FI" sz="1100" dirty="0" err="1">
                          <a:effectLst/>
                          <a:latin typeface="Cambria"/>
                          <a:ea typeface="Times New Roman"/>
                          <a:cs typeface="Times New Roman"/>
                        </a:rPr>
                        <a:t>Possible</a:t>
                      </a:r>
                      <a:r>
                        <a:rPr lang="fi-FI" sz="1100" baseline="0" dirty="0">
                          <a:effectLst/>
                          <a:latin typeface="Cambria"/>
                          <a:ea typeface="Times New Roman"/>
                          <a:cs typeface="Times New Roman"/>
                        </a:rPr>
                        <a:t> </a:t>
                      </a:r>
                      <a:r>
                        <a:rPr lang="fi-FI" sz="1100" baseline="0" dirty="0" err="1">
                          <a:effectLst/>
                          <a:latin typeface="Cambria"/>
                          <a:ea typeface="Times New Roman"/>
                          <a:cs typeface="Times New Roman"/>
                        </a:rPr>
                        <a:t>hydralic</a:t>
                      </a:r>
                      <a:r>
                        <a:rPr lang="fi-FI" sz="1100" baseline="0" dirty="0">
                          <a:effectLst/>
                          <a:latin typeface="Cambria"/>
                          <a:ea typeface="Times New Roman"/>
                          <a:cs typeface="Times New Roman"/>
                        </a:rPr>
                        <a:t> </a:t>
                      </a:r>
                      <a:r>
                        <a:rPr lang="fi-FI" sz="1100" baseline="0" dirty="0" err="1">
                          <a:effectLst/>
                          <a:latin typeface="Cambria"/>
                          <a:ea typeface="Times New Roman"/>
                          <a:cs typeface="Times New Roman"/>
                        </a:rPr>
                        <a:t>activity</a:t>
                      </a: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i-FI" sz="1100" dirty="0" err="1">
                          <a:effectLst/>
                          <a:latin typeface="Cambria"/>
                          <a:ea typeface="Times New Roman"/>
                          <a:cs typeface="Times New Roman"/>
                        </a:rPr>
                        <a:t>Peat</a:t>
                      </a:r>
                      <a:r>
                        <a:rPr lang="fi-FI" sz="1100" baseline="0" dirty="0">
                          <a:effectLst/>
                          <a:latin typeface="Cambria"/>
                          <a:ea typeface="Times New Roman"/>
                          <a:cs typeface="Times New Roman"/>
                        </a:rPr>
                        <a:t> </a:t>
                      </a:r>
                      <a:r>
                        <a:rPr lang="fi-FI" sz="1100" baseline="0" dirty="0" err="1">
                          <a:effectLst/>
                          <a:latin typeface="Cambria"/>
                          <a:ea typeface="Times New Roman"/>
                          <a:cs typeface="Times New Roman"/>
                        </a:rPr>
                        <a:t>levels</a:t>
                      </a:r>
                      <a:r>
                        <a:rPr lang="fi-FI" sz="1100" baseline="0" dirty="0">
                          <a:effectLst/>
                          <a:latin typeface="Cambria"/>
                          <a:ea typeface="Times New Roman"/>
                          <a:cs typeface="Times New Roman"/>
                        </a:rPr>
                        <a:t> &gt; 40 %</a:t>
                      </a: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912691">
                <a:tc>
                  <a:txBody>
                    <a:bodyPr/>
                    <a:lstStyle/>
                    <a:p>
                      <a:pPr algn="just">
                        <a:spcAft>
                          <a:spcPts val="0"/>
                        </a:spcAft>
                      </a:pPr>
                      <a:r>
                        <a:rPr lang="fi-FI" sz="1100" dirty="0">
                          <a:effectLst/>
                          <a:latin typeface="Cambria"/>
                          <a:ea typeface="Times New Roman"/>
                          <a:cs typeface="Times New Roman"/>
                        </a:rPr>
                        <a:t>M-Ca-L-SO3</a:t>
                      </a:r>
                    </a:p>
                    <a:p>
                      <a:pPr marL="0" marR="0" indent="0" algn="just" defTabSz="914400" rtl="0" eaLnBrk="1" fontAlgn="auto" latinLnBrk="0" hangingPunct="1">
                        <a:lnSpc>
                          <a:spcPct val="100000"/>
                        </a:lnSpc>
                        <a:spcBef>
                          <a:spcPts val="0"/>
                        </a:spcBef>
                        <a:spcAft>
                          <a:spcPts val="0"/>
                        </a:spcAft>
                        <a:buClrTx/>
                        <a:buSzTx/>
                        <a:buFontTx/>
                        <a:buNone/>
                        <a:tabLst/>
                        <a:defRPr/>
                      </a:pPr>
                      <a:r>
                        <a:rPr lang="fi-FI" sz="1100" dirty="0">
                          <a:effectLst/>
                          <a:latin typeface="Cambria"/>
                          <a:ea typeface="Times New Roman"/>
                          <a:cs typeface="Times New Roman"/>
                        </a:rPr>
                        <a:t>(15-25</a:t>
                      </a:r>
                      <a:r>
                        <a:rPr lang="fi-FI" sz="1100" baseline="0" dirty="0">
                          <a:effectLst/>
                          <a:latin typeface="Cambria"/>
                          <a:ea typeface="Times New Roman"/>
                          <a:cs typeface="Times New Roman"/>
                        </a:rPr>
                        <a:t> p% CaO, &gt;5 % SO3)</a:t>
                      </a:r>
                    </a:p>
                    <a:p>
                      <a:pPr algn="just">
                        <a:spcAft>
                          <a:spcPts val="0"/>
                        </a:spcAft>
                      </a:pPr>
                      <a:r>
                        <a:rPr lang="fi-FI" sz="1100" b="1" dirty="0">
                          <a:effectLst/>
                          <a:latin typeface="Cambria"/>
                          <a:ea typeface="Times New Roman"/>
                          <a:cs typeface="Times New Roman"/>
                        </a:rPr>
                        <a:t>N =  35 %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dirty="0">
                          <a:effectLst/>
                          <a:latin typeface="Cambria"/>
                          <a:ea typeface="Times New Roman"/>
                          <a:cs typeface="Times New Roman"/>
                        </a:rPr>
                        <a:t>SiO2-Fe2O3-CaO –phases</a:t>
                      </a:r>
                      <a:r>
                        <a:rPr lang="en-US" sz="1100" baseline="0" dirty="0">
                          <a:effectLst/>
                          <a:latin typeface="Cambria"/>
                          <a:ea typeface="Times New Roman"/>
                          <a:cs typeface="Times New Roman"/>
                        </a:rPr>
                        <a:t> </a:t>
                      </a:r>
                    </a:p>
                    <a:p>
                      <a:pPr algn="just">
                        <a:spcAft>
                          <a:spcPts val="0"/>
                        </a:spcAft>
                      </a:pPr>
                      <a:r>
                        <a:rPr lang="en-US" sz="1100" dirty="0">
                          <a:effectLst/>
                          <a:latin typeface="Cambria"/>
                          <a:ea typeface="Times New Roman"/>
                          <a:cs typeface="Times New Roman"/>
                        </a:rPr>
                        <a:t>&gt; CaSO4-CaCO</a:t>
                      </a:r>
                      <a:r>
                        <a:rPr lang="en-US" sz="1100" baseline="-25000" dirty="0">
                          <a:effectLst/>
                          <a:latin typeface="Cambria"/>
                          <a:ea typeface="Times New Roman"/>
                          <a:cs typeface="Times New Roman"/>
                        </a:rPr>
                        <a:t>3</a:t>
                      </a:r>
                      <a:endParaRPr lang="fi-FI" sz="1100" dirty="0">
                        <a:effectLst/>
                        <a:latin typeface="Cambria"/>
                        <a:ea typeface="Times New Roman"/>
                        <a:cs typeface="Times New Roman"/>
                      </a:endParaRPr>
                    </a:p>
                    <a:p>
                      <a:pPr algn="just">
                        <a:spcAft>
                          <a:spcPts val="0"/>
                        </a:spcAft>
                      </a:pPr>
                      <a:r>
                        <a:rPr lang="en-US" sz="1100" dirty="0">
                          <a:effectLst/>
                          <a:latin typeface="Cambria"/>
                          <a:ea typeface="Times New Roman"/>
                          <a:cs typeface="Times New Roman"/>
                        </a:rPr>
                        <a:t> </a:t>
                      </a:r>
                      <a:endParaRPr lang="fi-FI" sz="1100" dirty="0">
                        <a:effectLst/>
                        <a:latin typeface="Cambria"/>
                        <a:ea typeface="Times New Roman"/>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fi-FI" sz="1100" b="1" dirty="0">
                          <a:effectLst/>
                          <a:latin typeface="Cambria"/>
                          <a:ea typeface="Times New Roman"/>
                          <a:cs typeface="Times New Roman"/>
                        </a:rPr>
                        <a:t>Ca – </a:t>
                      </a:r>
                      <a:r>
                        <a:rPr lang="fi-FI" sz="1100" b="1" dirty="0" err="1">
                          <a:effectLst/>
                          <a:latin typeface="Cambria"/>
                          <a:ea typeface="Times New Roman"/>
                          <a:cs typeface="Times New Roman"/>
                        </a:rPr>
                        <a:t>phases</a:t>
                      </a:r>
                      <a:r>
                        <a:rPr lang="fi-FI" sz="1100" b="1" dirty="0">
                          <a:effectLst/>
                          <a:latin typeface="Cambria"/>
                          <a:ea typeface="Times New Roman"/>
                          <a:cs typeface="Times New Roman"/>
                        </a:rPr>
                        <a:t> on </a:t>
                      </a:r>
                      <a:r>
                        <a:rPr lang="fi-FI" sz="1100" b="1" dirty="0" err="1">
                          <a:effectLst/>
                          <a:latin typeface="Cambria"/>
                          <a:ea typeface="Times New Roman"/>
                          <a:cs typeface="Times New Roman"/>
                        </a:rPr>
                        <a:t>equal</a:t>
                      </a:r>
                      <a:r>
                        <a:rPr lang="fi-FI" sz="1100" b="1" dirty="0">
                          <a:effectLst/>
                          <a:latin typeface="Cambria"/>
                          <a:ea typeface="Times New Roman"/>
                          <a:cs typeface="Times New Roman"/>
                        </a:rPr>
                        <a:t> </a:t>
                      </a:r>
                      <a:r>
                        <a:rPr lang="fi-FI" sz="1100" b="1" dirty="0" err="1">
                          <a:effectLst/>
                          <a:latin typeface="Cambria"/>
                          <a:ea typeface="Times New Roman"/>
                          <a:cs typeface="Times New Roman"/>
                        </a:rPr>
                        <a:t>level</a:t>
                      </a:r>
                      <a:r>
                        <a:rPr lang="fi-FI" sz="1100" b="1" dirty="0">
                          <a:effectLst/>
                          <a:latin typeface="Cambria"/>
                          <a:ea typeface="Times New Roman"/>
                          <a:cs typeface="Times New Roman"/>
                        </a:rPr>
                        <a:t> </a:t>
                      </a:r>
                      <a:r>
                        <a:rPr lang="fi-FI" sz="1100" b="1" dirty="0" err="1">
                          <a:effectLst/>
                          <a:latin typeface="Cambria"/>
                          <a:ea typeface="Times New Roman"/>
                          <a:cs typeface="Times New Roman"/>
                        </a:rPr>
                        <a:t>with</a:t>
                      </a:r>
                      <a:r>
                        <a:rPr lang="fi-FI" sz="1100" b="1" dirty="0">
                          <a:effectLst/>
                          <a:latin typeface="Cambria"/>
                          <a:ea typeface="Times New Roman"/>
                          <a:cs typeface="Times New Roman"/>
                        </a:rPr>
                        <a:t> </a:t>
                      </a:r>
                      <a:r>
                        <a:rPr lang="fi-FI" sz="1100" b="1" dirty="0" err="1">
                          <a:effectLst/>
                          <a:latin typeface="Cambria"/>
                          <a:ea typeface="Times New Roman"/>
                          <a:cs typeface="Times New Roman"/>
                        </a:rPr>
                        <a:t>Si</a:t>
                      </a:r>
                      <a:r>
                        <a:rPr lang="fi-FI" sz="1100" b="1" dirty="0">
                          <a:effectLst/>
                          <a:latin typeface="Cambria"/>
                          <a:ea typeface="Times New Roman"/>
                          <a:cs typeface="Times New Roman"/>
                        </a:rPr>
                        <a:t> and </a:t>
                      </a:r>
                      <a:r>
                        <a:rPr lang="fi-FI" sz="1100" b="1" dirty="0" err="1">
                          <a:effectLst/>
                          <a:latin typeface="Cambria"/>
                          <a:ea typeface="Times New Roman"/>
                          <a:cs typeface="Times New Roman"/>
                        </a:rPr>
                        <a:t>Fe</a:t>
                      </a:r>
                      <a:r>
                        <a:rPr lang="fi-FI" sz="1100" b="1" dirty="0">
                          <a:effectLst/>
                          <a:latin typeface="Cambria"/>
                          <a:ea typeface="Times New Roman"/>
                          <a:cs typeface="Times New Roman"/>
                        </a:rPr>
                        <a:t> </a:t>
                      </a:r>
                      <a:r>
                        <a:rPr lang="fi-FI" sz="1100" b="1" dirty="0" err="1">
                          <a:effectLst/>
                          <a:latin typeface="Cambria"/>
                          <a:ea typeface="Times New Roman"/>
                          <a:cs typeface="Times New Roman"/>
                        </a:rPr>
                        <a:t>rich</a:t>
                      </a:r>
                      <a:r>
                        <a:rPr lang="fi-FI" sz="1100" b="1" dirty="0">
                          <a:effectLst/>
                          <a:latin typeface="Cambria"/>
                          <a:ea typeface="Times New Roman"/>
                          <a:cs typeface="Times New Roman"/>
                        </a:rPr>
                        <a:t> </a:t>
                      </a:r>
                      <a:r>
                        <a:rPr lang="fi-FI" sz="1100" b="1" dirty="0" err="1">
                          <a:effectLst/>
                          <a:latin typeface="Cambria"/>
                          <a:ea typeface="Times New Roman"/>
                          <a:cs typeface="Times New Roman"/>
                        </a:rPr>
                        <a:t>phases</a:t>
                      </a: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i-FI" sz="1100" dirty="0" err="1">
                          <a:effectLst/>
                          <a:latin typeface="Cambria"/>
                          <a:ea typeface="Times New Roman"/>
                          <a:cs typeface="Times New Roman"/>
                        </a:rPr>
                        <a:t>Possible</a:t>
                      </a:r>
                      <a:r>
                        <a:rPr lang="fi-FI" sz="1100" baseline="0" dirty="0">
                          <a:effectLst/>
                          <a:latin typeface="Cambria"/>
                          <a:ea typeface="Times New Roman"/>
                          <a:cs typeface="Times New Roman"/>
                        </a:rPr>
                        <a:t> </a:t>
                      </a:r>
                      <a:r>
                        <a:rPr lang="fi-FI" sz="1100" baseline="0" dirty="0" err="1">
                          <a:effectLst/>
                          <a:latin typeface="Cambria"/>
                          <a:ea typeface="Times New Roman"/>
                          <a:cs typeface="Times New Roman"/>
                        </a:rPr>
                        <a:t>hydralic</a:t>
                      </a:r>
                      <a:r>
                        <a:rPr lang="fi-FI" sz="1100" baseline="0" dirty="0">
                          <a:effectLst/>
                          <a:latin typeface="Cambria"/>
                          <a:ea typeface="Times New Roman"/>
                          <a:cs typeface="Times New Roman"/>
                        </a:rPr>
                        <a:t> </a:t>
                      </a:r>
                      <a:r>
                        <a:rPr lang="fi-FI" sz="1100" baseline="0" dirty="0" err="1">
                          <a:effectLst/>
                          <a:latin typeface="Cambria"/>
                          <a:ea typeface="Times New Roman"/>
                          <a:cs typeface="Times New Roman"/>
                        </a:rPr>
                        <a:t>activity</a:t>
                      </a: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i-FI" sz="1100" dirty="0" err="1">
                          <a:effectLst/>
                          <a:latin typeface="Cambria"/>
                          <a:ea typeface="Times New Roman"/>
                          <a:cs typeface="Times New Roman"/>
                        </a:rPr>
                        <a:t>Peat</a:t>
                      </a:r>
                      <a:r>
                        <a:rPr lang="fi-FI" sz="1100" baseline="0" dirty="0">
                          <a:effectLst/>
                          <a:latin typeface="Cambria"/>
                          <a:ea typeface="Times New Roman"/>
                          <a:cs typeface="Times New Roman"/>
                        </a:rPr>
                        <a:t> </a:t>
                      </a:r>
                      <a:r>
                        <a:rPr lang="fi-FI" sz="1100" baseline="0" dirty="0" err="1">
                          <a:effectLst/>
                          <a:latin typeface="Cambria"/>
                          <a:ea typeface="Times New Roman"/>
                          <a:cs typeface="Times New Roman"/>
                        </a:rPr>
                        <a:t>levels</a:t>
                      </a:r>
                      <a:r>
                        <a:rPr lang="fi-FI" sz="1100" baseline="0" dirty="0">
                          <a:effectLst/>
                          <a:latin typeface="Cambria"/>
                          <a:ea typeface="Times New Roman"/>
                          <a:cs typeface="Times New Roman"/>
                        </a:rPr>
                        <a:t> &gt; 40 %</a:t>
                      </a:r>
                      <a:endParaRPr lang="fi-FI" sz="1100" dirty="0">
                        <a:effectLst/>
                        <a:latin typeface="Cambria"/>
                        <a:ea typeface="Times New Roman"/>
                        <a:cs typeface="Times New Roman"/>
                      </a:endParaRPr>
                    </a:p>
                    <a:p>
                      <a:pPr algn="just">
                        <a:spcAft>
                          <a:spcPts val="0"/>
                        </a:spcAft>
                      </a:pP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095229">
                <a:tc>
                  <a:txBody>
                    <a:bodyPr/>
                    <a:lstStyle/>
                    <a:p>
                      <a:pPr algn="just">
                        <a:spcAft>
                          <a:spcPts val="0"/>
                        </a:spcAft>
                      </a:pPr>
                      <a:r>
                        <a:rPr lang="fi-FI" sz="1100" dirty="0" err="1">
                          <a:effectLst/>
                          <a:latin typeface="Cambria"/>
                          <a:ea typeface="Times New Roman"/>
                          <a:cs typeface="Times New Roman"/>
                        </a:rPr>
                        <a:t>L-Ca</a:t>
                      </a:r>
                      <a:r>
                        <a:rPr lang="fi-FI" sz="1100" dirty="0">
                          <a:effectLst/>
                          <a:latin typeface="Cambria"/>
                          <a:ea typeface="Times New Roman"/>
                          <a:cs typeface="Times New Roman"/>
                        </a:rPr>
                        <a:t> ( &lt;</a:t>
                      </a:r>
                      <a:r>
                        <a:rPr lang="fi-FI" sz="1100" baseline="0" dirty="0">
                          <a:effectLst/>
                          <a:latin typeface="Cambria"/>
                          <a:ea typeface="Times New Roman"/>
                          <a:cs typeface="Times New Roman"/>
                        </a:rPr>
                        <a:t> 15 p% CaO, SO3 &lt; 5 p%)</a:t>
                      </a:r>
                    </a:p>
                    <a:p>
                      <a:pPr algn="just">
                        <a:spcAft>
                          <a:spcPts val="0"/>
                        </a:spcAft>
                      </a:pPr>
                      <a:endParaRPr lang="fi-FI" sz="1100" baseline="0" dirty="0">
                        <a:effectLst/>
                        <a:latin typeface="Cambria"/>
                        <a:ea typeface="Times New Roman"/>
                        <a:cs typeface="Times New Roman"/>
                      </a:endParaRPr>
                    </a:p>
                    <a:p>
                      <a:pPr algn="just">
                        <a:spcAft>
                          <a:spcPts val="0"/>
                        </a:spcAft>
                      </a:pPr>
                      <a:r>
                        <a:rPr lang="fi-FI" sz="1100" b="1" baseline="0" dirty="0">
                          <a:effectLst/>
                          <a:latin typeface="Cambria"/>
                          <a:ea typeface="Times New Roman"/>
                          <a:cs typeface="Times New Roman"/>
                        </a:rPr>
                        <a:t>N = 15 %</a:t>
                      </a:r>
                    </a:p>
                    <a:p>
                      <a:pPr algn="just">
                        <a:spcAft>
                          <a:spcPts val="0"/>
                        </a:spcAft>
                      </a:pPr>
                      <a:endParaRPr lang="fi-FI" sz="1100" dirty="0">
                        <a:effectLst/>
                        <a:latin typeface="Cambria"/>
                        <a:ea typeface="Times New Roman"/>
                        <a:cs typeface="Times New Roman"/>
                      </a:endParaRPr>
                    </a:p>
                    <a:p>
                      <a:pPr algn="just">
                        <a:spcAft>
                          <a:spcPts val="0"/>
                        </a:spcAft>
                      </a:pP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i-FI" sz="1100" dirty="0">
                          <a:effectLst/>
                          <a:latin typeface="Cambria"/>
                          <a:ea typeface="Times New Roman"/>
                          <a:cs typeface="Times New Roman"/>
                        </a:rPr>
                        <a:t>SiO2-Fe2O3 -faaseja</a:t>
                      </a:r>
                    </a:p>
                    <a:p>
                      <a:pPr algn="just">
                        <a:spcAft>
                          <a:spcPts val="0"/>
                        </a:spcAft>
                      </a:pPr>
                      <a:r>
                        <a:rPr lang="fi-FI" sz="1100" dirty="0">
                          <a:effectLst/>
                          <a:latin typeface="Cambria"/>
                          <a:ea typeface="Times New Roman"/>
                          <a:cs typeface="Times New Roman"/>
                        </a:rPr>
                        <a:t> </a:t>
                      </a:r>
                    </a:p>
                    <a:p>
                      <a:pPr algn="just">
                        <a:spcAft>
                          <a:spcPts val="0"/>
                        </a:spcAft>
                      </a:pPr>
                      <a:r>
                        <a:rPr lang="fi-FI" sz="1100" b="1" dirty="0" err="1">
                          <a:effectLst/>
                          <a:latin typeface="Cambria"/>
                          <a:ea typeface="Times New Roman"/>
                          <a:cs typeface="Times New Roman"/>
                        </a:rPr>
                        <a:t>Undetectable</a:t>
                      </a:r>
                      <a:r>
                        <a:rPr lang="fi-FI" sz="1100" b="1" dirty="0">
                          <a:effectLst/>
                          <a:latin typeface="Cambria"/>
                          <a:ea typeface="Times New Roman"/>
                          <a:cs typeface="Times New Roman"/>
                        </a:rPr>
                        <a:t> </a:t>
                      </a:r>
                      <a:r>
                        <a:rPr lang="fi-FI" sz="1100" b="1" dirty="0" err="1">
                          <a:effectLst/>
                          <a:latin typeface="Cambria"/>
                          <a:ea typeface="Times New Roman"/>
                          <a:cs typeface="Times New Roman"/>
                        </a:rPr>
                        <a:t>levels</a:t>
                      </a:r>
                      <a:r>
                        <a:rPr lang="fi-FI" sz="1100" b="1" dirty="0">
                          <a:effectLst/>
                          <a:latin typeface="Cambria"/>
                          <a:ea typeface="Times New Roman"/>
                          <a:cs typeface="Times New Roman"/>
                        </a:rPr>
                        <a:t> of Ca </a:t>
                      </a:r>
                      <a:r>
                        <a:rPr lang="fi-FI" sz="1100" b="1" dirty="0" err="1">
                          <a:effectLst/>
                          <a:latin typeface="Cambria"/>
                          <a:ea typeface="Times New Roman"/>
                          <a:cs typeface="Times New Roman"/>
                        </a:rPr>
                        <a:t>phases</a:t>
                      </a: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i-FI" sz="1100" dirty="0">
                          <a:effectLst/>
                          <a:latin typeface="Cambria"/>
                          <a:ea typeface="Times New Roman"/>
                          <a:cs typeface="Times New Roman"/>
                        </a:rPr>
                        <a:t>No</a:t>
                      </a:r>
                      <a:r>
                        <a:rPr lang="fi-FI" sz="1100" baseline="0" dirty="0">
                          <a:effectLst/>
                          <a:latin typeface="Cambria"/>
                          <a:ea typeface="Times New Roman"/>
                          <a:cs typeface="Times New Roman"/>
                        </a:rPr>
                        <a:t> </a:t>
                      </a:r>
                      <a:r>
                        <a:rPr lang="fi-FI" sz="1100" baseline="0" dirty="0" err="1">
                          <a:effectLst/>
                          <a:latin typeface="Cambria"/>
                          <a:ea typeface="Times New Roman"/>
                          <a:cs typeface="Times New Roman"/>
                        </a:rPr>
                        <a:t>hydralic</a:t>
                      </a:r>
                      <a:r>
                        <a:rPr lang="fi-FI" sz="1100" baseline="0" dirty="0">
                          <a:effectLst/>
                          <a:latin typeface="Cambria"/>
                          <a:ea typeface="Times New Roman"/>
                          <a:cs typeface="Times New Roman"/>
                        </a:rPr>
                        <a:t> </a:t>
                      </a:r>
                      <a:r>
                        <a:rPr lang="fi-FI" sz="1100" baseline="0" dirty="0" err="1">
                          <a:effectLst/>
                          <a:latin typeface="Cambria"/>
                          <a:ea typeface="Times New Roman"/>
                          <a:cs typeface="Times New Roman"/>
                        </a:rPr>
                        <a:t>activity</a:t>
                      </a: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i-FI" sz="1100" dirty="0" err="1">
                          <a:effectLst/>
                          <a:latin typeface="Cambria"/>
                          <a:ea typeface="Times New Roman"/>
                          <a:cs typeface="Times New Roman"/>
                        </a:rPr>
                        <a:t>Mostly</a:t>
                      </a:r>
                      <a:r>
                        <a:rPr lang="fi-FI" sz="1100" dirty="0">
                          <a:effectLst/>
                          <a:latin typeface="Cambria"/>
                          <a:ea typeface="Times New Roman"/>
                          <a:cs typeface="Times New Roman"/>
                        </a:rPr>
                        <a:t> </a:t>
                      </a:r>
                      <a:r>
                        <a:rPr lang="fi-FI" sz="1100" dirty="0" err="1">
                          <a:effectLst/>
                          <a:latin typeface="Cambria"/>
                          <a:ea typeface="Times New Roman"/>
                          <a:cs typeface="Times New Roman"/>
                        </a:rPr>
                        <a:t>Peat</a:t>
                      </a:r>
                      <a:endParaRPr lang="fi-FI" sz="1100" dirty="0">
                        <a:effectLst/>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3" name="Ellipsi 2"/>
          <p:cNvSpPr/>
          <p:nvPr/>
        </p:nvSpPr>
        <p:spPr>
          <a:xfrm>
            <a:off x="7524328" y="1858262"/>
            <a:ext cx="1835696" cy="1539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smtClean="0"/>
              <a:t>Compression</a:t>
            </a:r>
            <a:r>
              <a:rPr lang="fi-FI" sz="1400" dirty="0" smtClean="0"/>
              <a:t> </a:t>
            </a:r>
            <a:r>
              <a:rPr lang="fi-FI" sz="1400" dirty="0" err="1" smtClean="0"/>
              <a:t>Strenghts</a:t>
            </a:r>
            <a:r>
              <a:rPr lang="fi-FI" sz="1400" dirty="0" smtClean="0"/>
              <a:t> </a:t>
            </a:r>
            <a:r>
              <a:rPr lang="fi-FI" sz="1400" dirty="0" err="1" smtClean="0"/>
              <a:t>with</a:t>
            </a:r>
            <a:r>
              <a:rPr lang="fi-FI" sz="1400" dirty="0" smtClean="0"/>
              <a:t> </a:t>
            </a:r>
            <a:r>
              <a:rPr lang="fi-FI" sz="1400" dirty="0" err="1" smtClean="0"/>
              <a:t>High</a:t>
            </a:r>
            <a:r>
              <a:rPr lang="fi-FI" sz="1400" dirty="0" smtClean="0"/>
              <a:t> </a:t>
            </a:r>
            <a:r>
              <a:rPr lang="fi-FI" sz="1400" dirty="0" err="1" smtClean="0"/>
              <a:t>Ca</a:t>
            </a:r>
            <a:r>
              <a:rPr lang="fi-FI" sz="1400" dirty="0" smtClean="0"/>
              <a:t> </a:t>
            </a:r>
            <a:r>
              <a:rPr lang="fi-FI" sz="1400" dirty="0" err="1" smtClean="0"/>
              <a:t>ashes</a:t>
            </a:r>
            <a:r>
              <a:rPr lang="fi-FI" sz="1400" dirty="0" smtClean="0"/>
              <a:t> a </a:t>
            </a:r>
            <a:r>
              <a:rPr lang="fi-FI" sz="1400" dirty="0" err="1" smtClean="0"/>
              <a:t>high</a:t>
            </a:r>
            <a:r>
              <a:rPr lang="fi-FI" sz="1400" dirty="0" smtClean="0"/>
              <a:t> as 20 – 30 MPa</a:t>
            </a:r>
            <a:endParaRPr lang="fi-FI" sz="1400" dirty="0"/>
          </a:p>
        </p:txBody>
      </p:sp>
    </p:spTree>
    <p:extLst>
      <p:ext uri="{BB962C8B-B14F-4D97-AF65-F5344CB8AC3E}">
        <p14:creationId xmlns:p14="http://schemas.microsoft.com/office/powerpoint/2010/main" val="1754263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Ryhmä 29"/>
          <p:cNvGrpSpPr/>
          <p:nvPr/>
        </p:nvGrpSpPr>
        <p:grpSpPr>
          <a:xfrm>
            <a:off x="1643669" y="2156865"/>
            <a:ext cx="5610344" cy="3850001"/>
            <a:chOff x="1569872" y="1449625"/>
            <a:chExt cx="5610344" cy="3850001"/>
          </a:xfrm>
        </p:grpSpPr>
        <p:grpSp>
          <p:nvGrpSpPr>
            <p:cNvPr id="10" name="Group 4"/>
            <p:cNvGrpSpPr/>
            <p:nvPr/>
          </p:nvGrpSpPr>
          <p:grpSpPr>
            <a:xfrm>
              <a:off x="1569872" y="1449625"/>
              <a:ext cx="5610344" cy="3850001"/>
              <a:chOff x="1493353" y="9277258"/>
              <a:chExt cx="27046950" cy="24431196"/>
            </a:xfrm>
          </p:grpSpPr>
          <p:sp>
            <p:nvSpPr>
              <p:cNvPr id="11" name="Tasakylkinen kolmio 10"/>
              <p:cNvSpPr/>
              <p:nvPr/>
            </p:nvSpPr>
            <p:spPr>
              <a:xfrm>
                <a:off x="1493353" y="9277258"/>
                <a:ext cx="26930992" cy="24431196"/>
              </a:xfrm>
              <a:prstGeom prs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kstiruutu 11"/>
              <p:cNvSpPr txBox="1"/>
              <p:nvPr/>
            </p:nvSpPr>
            <p:spPr>
              <a:xfrm rot="19707705">
                <a:off x="2058860" y="28968188"/>
                <a:ext cx="6378634" cy="29296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400" dirty="0" err="1">
                    <a:solidFill>
                      <a:prstClr val="black"/>
                    </a:solidFill>
                    <a:latin typeface="Calibri"/>
                  </a:rPr>
                  <a:t>Economy</a:t>
                </a:r>
                <a:endParaRPr kumimoji="0" lang="fi-FI"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kstiruutu 12"/>
              <p:cNvSpPr txBox="1"/>
              <p:nvPr/>
            </p:nvSpPr>
            <p:spPr>
              <a:xfrm rot="1816319">
                <a:off x="19716861" y="28843487"/>
                <a:ext cx="8823442" cy="29296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err="1">
                    <a:ln>
                      <a:noFill/>
                    </a:ln>
                    <a:solidFill>
                      <a:prstClr val="black"/>
                    </a:solidFill>
                    <a:effectLst/>
                    <a:uLnTx/>
                    <a:uFillTx/>
                    <a:latin typeface="Calibri"/>
                    <a:ea typeface="+mn-ea"/>
                    <a:cs typeface="+mn-cs"/>
                  </a:rPr>
                  <a:t>Formulations</a:t>
                </a:r>
                <a:endParaRPr kumimoji="0" lang="fi-FI"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kstiruutu 47"/>
              <p:cNvSpPr txBox="1"/>
              <p:nvPr/>
            </p:nvSpPr>
            <p:spPr>
              <a:xfrm rot="5400000">
                <a:off x="8900257" y="14952991"/>
                <a:ext cx="12542008" cy="22256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400" dirty="0" err="1">
                    <a:solidFill>
                      <a:prstClr val="black"/>
                    </a:solidFill>
                    <a:latin typeface="Calibri"/>
                  </a:rPr>
                  <a:t>Ash</a:t>
                </a:r>
                <a:r>
                  <a:rPr lang="fi-FI" sz="2400" dirty="0">
                    <a:solidFill>
                      <a:prstClr val="black"/>
                    </a:solidFill>
                    <a:latin typeface="Calibri"/>
                  </a:rPr>
                  <a:t> </a:t>
                </a:r>
                <a:r>
                  <a:rPr lang="fi-FI" sz="2400" dirty="0" err="1">
                    <a:solidFill>
                      <a:prstClr val="black"/>
                    </a:solidFill>
                    <a:latin typeface="Calibri"/>
                  </a:rPr>
                  <a:t>Chemistry</a:t>
                </a:r>
                <a:endParaRPr kumimoji="0" lang="fi-FI" sz="24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2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1199" y="3388360"/>
              <a:ext cx="926315" cy="23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Tekstiruutu 15"/>
          <p:cNvSpPr txBox="1"/>
          <p:nvPr/>
        </p:nvSpPr>
        <p:spPr>
          <a:xfrm>
            <a:off x="3629160" y="5329230"/>
            <a:ext cx="16241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err="1">
                <a:ln>
                  <a:noFill/>
                </a:ln>
                <a:solidFill>
                  <a:prstClr val="black"/>
                </a:solidFill>
                <a:effectLst/>
                <a:uLnTx/>
                <a:uFillTx/>
                <a:latin typeface="Calibri"/>
                <a:ea typeface="+mn-ea"/>
                <a:cs typeface="+mn-cs"/>
              </a:rPr>
              <a:t>Ash</a:t>
            </a:r>
            <a:r>
              <a:rPr lang="fi-FI" sz="2800" b="1" dirty="0">
                <a:solidFill>
                  <a:prstClr val="black"/>
                </a:solidFill>
                <a:latin typeface="Calibri"/>
              </a:rPr>
              <a:t>2</a:t>
            </a:r>
            <a:r>
              <a:rPr kumimoji="0" lang="fi-FI" sz="2800" b="1" i="0" u="none" strike="noStrike" kern="1200" cap="none" spc="0" normalizeH="0" baseline="0" noProof="0" dirty="0">
                <a:ln>
                  <a:noFill/>
                </a:ln>
                <a:solidFill>
                  <a:prstClr val="black"/>
                </a:solidFill>
                <a:effectLst/>
                <a:uLnTx/>
                <a:uFillTx/>
                <a:latin typeface="Calibri"/>
                <a:ea typeface="+mn-ea"/>
                <a:cs typeface="+mn-cs"/>
              </a:rPr>
              <a:t>Cash</a:t>
            </a:r>
          </a:p>
        </p:txBody>
      </p:sp>
      <p:pic>
        <p:nvPicPr>
          <p:cNvPr id="31" name="Kuva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9124" y="4136795"/>
            <a:ext cx="2191512" cy="640080"/>
          </a:xfrm>
          <a:prstGeom prst="rect">
            <a:avLst/>
          </a:prstGeom>
        </p:spPr>
      </p:pic>
      <p:pic>
        <p:nvPicPr>
          <p:cNvPr id="17" name="Picture 5"/>
          <p:cNvPicPr>
            <a:picLocks noChangeAspect="1" noChangeArrowheads="1"/>
          </p:cNvPicPr>
          <p:nvPr/>
        </p:nvPicPr>
        <p:blipFill>
          <a:blip r:embed="rId5" cstate="print">
            <a:lum bright="18000" contrast="24000"/>
            <a:extLst>
              <a:ext uri="{28A0092B-C50C-407E-A947-70E740481C1C}">
                <a14:useLocalDpi xmlns:a14="http://schemas.microsoft.com/office/drawing/2010/main" val="0"/>
              </a:ext>
            </a:extLst>
          </a:blip>
          <a:srcRect/>
          <a:stretch>
            <a:fillRect/>
          </a:stretch>
        </p:blipFill>
        <p:spPr bwMode="auto">
          <a:xfrm>
            <a:off x="3917977" y="1011719"/>
            <a:ext cx="1037671" cy="93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C:\Users\REALITE\Pictures\2013-09-26\18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4337" y="5329230"/>
            <a:ext cx="1224136" cy="1291780"/>
          </a:xfrm>
          <a:prstGeom prst="rect">
            <a:avLst/>
          </a:prstGeom>
          <a:noFill/>
          <a:ln>
            <a:noFill/>
          </a:ln>
          <a:extLst/>
        </p:spPr>
      </p:pic>
      <p:pic>
        <p:nvPicPr>
          <p:cNvPr id="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394" y="6044443"/>
            <a:ext cx="1363724" cy="75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Ryhmä 8"/>
          <p:cNvGrpSpPr>
            <a:grpSpLocks/>
          </p:cNvGrpSpPr>
          <p:nvPr/>
        </p:nvGrpSpPr>
        <p:grpSpPr bwMode="auto">
          <a:xfrm>
            <a:off x="43738" y="5069918"/>
            <a:ext cx="1356388" cy="1041152"/>
            <a:chOff x="815975" y="5006223"/>
            <a:chExt cx="1869948" cy="1458077"/>
          </a:xfrm>
        </p:grpSpPr>
        <p:pic>
          <p:nvPicPr>
            <p:cNvPr id="2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5955" y="5006223"/>
              <a:ext cx="1709968" cy="120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uorakulmio 21"/>
            <p:cNvSpPr/>
            <p:nvPr/>
          </p:nvSpPr>
          <p:spPr bwMode="auto">
            <a:xfrm rot="472140">
              <a:off x="815975" y="6135180"/>
              <a:ext cx="777672" cy="329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white"/>
                </a:solidFill>
                <a:effectLst/>
                <a:uLnTx/>
                <a:uFillTx/>
                <a:latin typeface="Calibri"/>
                <a:ea typeface="+mn-ea"/>
                <a:cs typeface="+mn-cs"/>
              </a:endParaRPr>
            </a:p>
          </p:txBody>
        </p:sp>
      </p:grpSp>
      <p:sp>
        <p:nvSpPr>
          <p:cNvPr id="23" name="Tekstiruutu 22"/>
          <p:cNvSpPr txBox="1"/>
          <p:nvPr/>
        </p:nvSpPr>
        <p:spPr>
          <a:xfrm>
            <a:off x="421085" y="4755402"/>
            <a:ext cx="8710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a:ln>
                  <a:noFill/>
                </a:ln>
                <a:solidFill>
                  <a:srgbClr val="002060"/>
                </a:solidFill>
                <a:effectLst/>
                <a:uLnTx/>
                <a:uFillTx/>
                <a:latin typeface="Calibri"/>
                <a:ea typeface="+mn-ea"/>
                <a:cs typeface="+mn-cs"/>
              </a:rPr>
              <a:t>EkoMill</a:t>
            </a:r>
            <a:endParaRPr kumimoji="0" lang="fi-FI" sz="1800" b="0" i="0" u="none" strike="noStrike" kern="1200" cap="none" spc="0" normalizeH="0" baseline="0" noProof="0" dirty="0">
              <a:ln>
                <a:noFill/>
              </a:ln>
              <a:solidFill>
                <a:srgbClr val="002060"/>
              </a:solidFill>
              <a:effectLst/>
              <a:uLnTx/>
              <a:uFillTx/>
              <a:latin typeface="Calibri"/>
              <a:ea typeface="+mn-ea"/>
              <a:cs typeface="+mn-cs"/>
            </a:endParaRPr>
          </a:p>
        </p:txBody>
      </p:sp>
      <p:sp>
        <p:nvSpPr>
          <p:cNvPr id="24" name="Tekstiruutu 23"/>
          <p:cNvSpPr txBox="1"/>
          <p:nvPr/>
        </p:nvSpPr>
        <p:spPr>
          <a:xfrm>
            <a:off x="5965814" y="1076270"/>
            <a:ext cx="295232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sng" strike="noStrike" kern="1200" cap="none" spc="0" normalizeH="0" baseline="0" noProof="0" dirty="0" err="1">
                <a:ln>
                  <a:noFill/>
                </a:ln>
                <a:solidFill>
                  <a:srgbClr val="002060"/>
                </a:solidFill>
                <a:effectLst/>
                <a:uLnTx/>
                <a:uFillTx/>
                <a:latin typeface="Calibri"/>
                <a:ea typeface="+mn-ea"/>
                <a:cs typeface="+mn-cs"/>
              </a:rPr>
              <a:t>Ash</a:t>
            </a:r>
            <a:r>
              <a:rPr kumimoji="0" lang="fi-FI" sz="1800" b="0" i="0" u="sng" strike="noStrike" kern="1200" cap="none" spc="0" normalizeH="0" baseline="0" noProof="0" dirty="0">
                <a:ln>
                  <a:noFill/>
                </a:ln>
                <a:solidFill>
                  <a:srgbClr val="002060"/>
                </a:solidFill>
                <a:effectLst/>
                <a:uLnTx/>
                <a:uFillTx/>
                <a:latin typeface="Calibri"/>
                <a:ea typeface="+mn-ea"/>
                <a:cs typeface="+mn-cs"/>
              </a:rPr>
              <a:t> </a:t>
            </a:r>
            <a:r>
              <a:rPr kumimoji="0" lang="fi-FI" sz="1800" b="0" i="0" u="sng" strike="noStrike" kern="1200" cap="none" spc="0" normalizeH="0" baseline="0" noProof="0" dirty="0" err="1">
                <a:ln>
                  <a:noFill/>
                </a:ln>
                <a:solidFill>
                  <a:srgbClr val="002060"/>
                </a:solidFill>
                <a:effectLst/>
                <a:uLnTx/>
                <a:uFillTx/>
                <a:latin typeface="Calibri"/>
                <a:ea typeface="+mn-ea"/>
                <a:cs typeface="+mn-cs"/>
              </a:rPr>
              <a:t>Chemistry</a:t>
            </a:r>
            <a:r>
              <a:rPr kumimoji="0" lang="fi-FI" sz="1800" b="0" i="0" u="sng" strike="noStrike" kern="1200" cap="none" spc="0" normalizeH="0" baseline="0" noProof="0" dirty="0">
                <a:ln>
                  <a:noFill/>
                </a:ln>
                <a:solidFill>
                  <a:srgbClr val="00206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solidFill>
                  <a:prstClr val="black"/>
                </a:solidFill>
                <a:latin typeface="Calibri"/>
              </a:rPr>
              <a:t>In-</a:t>
            </a:r>
            <a:r>
              <a:rPr lang="fi-FI" noProof="0" dirty="0" err="1">
                <a:solidFill>
                  <a:prstClr val="black"/>
                </a:solidFill>
                <a:latin typeface="Calibri"/>
              </a:rPr>
              <a:t>situ</a:t>
            </a:r>
            <a:r>
              <a:rPr lang="fi-FI" noProof="0" dirty="0">
                <a:solidFill>
                  <a:prstClr val="black"/>
                </a:solidFill>
                <a:latin typeface="Calibri"/>
              </a:rPr>
              <a:t> </a:t>
            </a:r>
            <a:r>
              <a:rPr lang="fi-FI" noProof="0" dirty="0" err="1">
                <a:solidFill>
                  <a:prstClr val="black"/>
                </a:solidFill>
                <a:latin typeface="Calibri"/>
              </a:rPr>
              <a:t>upgrading</a:t>
            </a:r>
            <a:r>
              <a:rPr lang="fi-FI" noProof="0" dirty="0">
                <a:solidFill>
                  <a:prstClr val="black"/>
                </a:solidFill>
                <a:latin typeface="Calibri"/>
              </a:rPr>
              <a:t> of </a:t>
            </a:r>
            <a:r>
              <a:rPr lang="fi-FI" noProof="0" dirty="0" err="1">
                <a:solidFill>
                  <a:prstClr val="black"/>
                </a:solidFill>
                <a:latin typeface="Calibri"/>
              </a:rPr>
              <a:t>ash</a:t>
            </a:r>
            <a:r>
              <a:rPr lang="fi-FI" noProof="0" dirty="0">
                <a:solidFill>
                  <a:prstClr val="black"/>
                </a:solidFill>
                <a:latin typeface="Calibri"/>
              </a:rPr>
              <a:t> </a:t>
            </a:r>
            <a:r>
              <a:rPr lang="fi-FI" noProof="0" dirty="0" err="1">
                <a:solidFill>
                  <a:prstClr val="black"/>
                </a:solidFill>
                <a:latin typeface="Calibri"/>
              </a:rPr>
              <a:t>reactivity</a:t>
            </a:r>
            <a:r>
              <a:rPr lang="fi-FI" noProof="0" dirty="0">
                <a:solidFill>
                  <a:prstClr val="black"/>
                </a:solidFill>
                <a:latin typeface="Calibri"/>
              </a:rPr>
              <a:t> </a:t>
            </a:r>
            <a:r>
              <a:rPr lang="fi-FI" noProof="0" dirty="0" err="1">
                <a:solidFill>
                  <a:prstClr val="black"/>
                </a:solidFill>
                <a:latin typeface="Calibri"/>
              </a:rPr>
              <a:t>during</a:t>
            </a:r>
            <a:r>
              <a:rPr lang="fi-FI" noProof="0" dirty="0">
                <a:solidFill>
                  <a:prstClr val="black"/>
                </a:solidFill>
                <a:latin typeface="Calibri"/>
              </a:rPr>
              <a:t> </a:t>
            </a:r>
            <a:r>
              <a:rPr lang="fi-FI" noProof="0" dirty="0" err="1">
                <a:solidFill>
                  <a:prstClr val="black"/>
                </a:solidFill>
                <a:latin typeface="Calibri"/>
              </a:rPr>
              <a:t>combustion</a:t>
            </a:r>
            <a:r>
              <a:rPr lang="fi-FI" noProof="0" dirty="0">
                <a:solidFill>
                  <a:prstClr val="black"/>
                </a:solidFill>
                <a:latin typeface="Calibri"/>
              </a:rPr>
              <a:t> and in-</a:t>
            </a:r>
            <a:r>
              <a:rPr lang="fi-FI" noProof="0" dirty="0" err="1">
                <a:solidFill>
                  <a:prstClr val="black"/>
                </a:solidFill>
                <a:latin typeface="Calibri"/>
              </a:rPr>
              <a:t>field</a:t>
            </a:r>
            <a:r>
              <a:rPr lang="fi-FI" noProof="0" dirty="0">
                <a:solidFill>
                  <a:prstClr val="black"/>
                </a:solidFill>
                <a:latin typeface="Calibri"/>
              </a:rPr>
              <a:t> </a:t>
            </a:r>
            <a:r>
              <a:rPr lang="fi-FI" noProof="0" dirty="0" err="1">
                <a:solidFill>
                  <a:prstClr val="black"/>
                </a:solidFill>
                <a:latin typeface="Calibri"/>
              </a:rPr>
              <a:t>modifications</a:t>
            </a: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kstiruutu 24"/>
          <p:cNvSpPr txBox="1"/>
          <p:nvPr/>
        </p:nvSpPr>
        <p:spPr>
          <a:xfrm>
            <a:off x="231608" y="2638133"/>
            <a:ext cx="212097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u="sng" dirty="0" err="1">
                <a:solidFill>
                  <a:srgbClr val="002060"/>
                </a:solidFill>
                <a:latin typeface="Calibri"/>
              </a:rPr>
              <a:t>Logistics</a:t>
            </a:r>
            <a:r>
              <a:rPr kumimoji="0" lang="fi-FI" sz="1800" b="0" i="0" u="sng" strike="noStrike" kern="1200" cap="none" spc="0" normalizeH="0" baseline="0" noProof="0" dirty="0">
                <a:ln>
                  <a:noFill/>
                </a:ln>
                <a:solidFill>
                  <a:srgbClr val="00206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prstClr val="black"/>
                </a:solidFill>
                <a:latin typeface="Calibri"/>
              </a:rPr>
              <a:t>Optimizing transport </a:t>
            </a:r>
            <a:r>
              <a:rPr lang="fi-FI" dirty="0" err="1">
                <a:solidFill>
                  <a:prstClr val="black"/>
                </a:solidFill>
                <a:latin typeface="Calibri"/>
              </a:rPr>
              <a:t>routes</a:t>
            </a:r>
            <a:r>
              <a:rPr lang="fi-FI" dirty="0">
                <a:solidFill>
                  <a:prstClr val="black"/>
                </a:solidFill>
                <a:latin typeface="Calibri"/>
              </a:rPr>
              <a:t>, </a:t>
            </a:r>
            <a:r>
              <a:rPr lang="fi-FI" dirty="0" err="1">
                <a:solidFill>
                  <a:prstClr val="black"/>
                </a:solidFill>
                <a:latin typeface="Calibri"/>
              </a:rPr>
              <a:t>storage</a:t>
            </a:r>
            <a:r>
              <a:rPr lang="fi-FI" dirty="0">
                <a:solidFill>
                  <a:prstClr val="black"/>
                </a:solidFill>
                <a:latin typeface="Calibri"/>
              </a:rPr>
              <a:t> </a:t>
            </a:r>
            <a:r>
              <a:rPr lang="fi-FI" dirty="0" err="1">
                <a:solidFill>
                  <a:prstClr val="black"/>
                </a:solidFill>
                <a:latin typeface="Calibri"/>
              </a:rPr>
              <a:t>options</a:t>
            </a:r>
            <a:r>
              <a:rPr lang="fi-FI" dirty="0">
                <a:solidFill>
                  <a:prstClr val="black"/>
                </a:solidFill>
                <a:latin typeface="Calibri"/>
              </a:rPr>
              <a:t> and </a:t>
            </a:r>
            <a:r>
              <a:rPr lang="fi-FI" dirty="0" err="1">
                <a:solidFill>
                  <a:prstClr val="black"/>
                </a:solidFill>
                <a:latin typeface="Calibri"/>
              </a:rPr>
              <a:t>production</a:t>
            </a:r>
            <a:r>
              <a:rPr lang="fi-FI" dirty="0">
                <a:solidFill>
                  <a:prstClr val="black"/>
                </a:solidFill>
                <a:latin typeface="Calibri"/>
              </a:rPr>
              <a:t> </a:t>
            </a:r>
            <a:r>
              <a:rPr lang="fi-FI" dirty="0" err="1">
                <a:solidFill>
                  <a:prstClr val="black"/>
                </a:solidFill>
                <a:latin typeface="Calibri"/>
              </a:rPr>
              <a:t>amounts</a:t>
            </a: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kstiruutu 25"/>
          <p:cNvSpPr txBox="1"/>
          <p:nvPr/>
        </p:nvSpPr>
        <p:spPr>
          <a:xfrm>
            <a:off x="6598647" y="3555073"/>
            <a:ext cx="230425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sng" strike="noStrike" kern="1200" cap="none" spc="0" normalizeH="0" baseline="0" noProof="0" dirty="0">
                <a:ln>
                  <a:noFill/>
                </a:ln>
                <a:solidFill>
                  <a:srgbClr val="002060"/>
                </a:solidFill>
                <a:effectLst/>
                <a:uLnTx/>
                <a:uFillTx/>
                <a:latin typeface="Calibri"/>
                <a:ea typeface="+mn-ea"/>
                <a:cs typeface="+mn-cs"/>
              </a:rPr>
              <a:t>In-</a:t>
            </a:r>
            <a:r>
              <a:rPr kumimoji="0" lang="fi-FI" sz="1800" b="0" i="0" u="sng" strike="noStrike" kern="1200" cap="none" spc="0" normalizeH="0" baseline="0" noProof="0" dirty="0" err="1">
                <a:ln>
                  <a:noFill/>
                </a:ln>
                <a:solidFill>
                  <a:srgbClr val="002060"/>
                </a:solidFill>
                <a:effectLst/>
                <a:uLnTx/>
                <a:uFillTx/>
                <a:latin typeface="Calibri"/>
                <a:ea typeface="+mn-ea"/>
                <a:cs typeface="+mn-cs"/>
              </a:rPr>
              <a:t>field</a:t>
            </a:r>
            <a:r>
              <a:rPr kumimoji="0" lang="fi-FI" sz="1800" b="0" i="0" u="sng" strike="noStrike" kern="1200" cap="none" spc="0" normalizeH="0" baseline="0" noProof="0" dirty="0">
                <a:ln>
                  <a:noFill/>
                </a:ln>
                <a:solidFill>
                  <a:srgbClr val="002060"/>
                </a:solidFill>
                <a:effectLst/>
                <a:uLnTx/>
                <a:uFillTx/>
                <a:latin typeface="Calibri"/>
                <a:ea typeface="+mn-ea"/>
                <a:cs typeface="+mn-cs"/>
              </a:rPr>
              <a:t> </a:t>
            </a:r>
            <a:r>
              <a:rPr kumimoji="0" lang="fi-FI" sz="1800" b="0" i="0" u="sng" strike="noStrike" kern="1200" cap="none" spc="0" normalizeH="0" baseline="0" noProof="0" dirty="0" err="1">
                <a:ln>
                  <a:noFill/>
                </a:ln>
                <a:solidFill>
                  <a:srgbClr val="002060"/>
                </a:solidFill>
                <a:effectLst/>
                <a:uLnTx/>
                <a:uFillTx/>
                <a:latin typeface="Calibri"/>
                <a:ea typeface="+mn-ea"/>
                <a:cs typeface="+mn-cs"/>
              </a:rPr>
              <a:t>recepts</a:t>
            </a:r>
            <a:r>
              <a:rPr kumimoji="0" lang="fi-FI" sz="1800" b="0" i="0" u="sng" strike="noStrike" kern="1200" cap="none" spc="0" normalizeH="0" baseline="0" noProof="0" dirty="0">
                <a:ln>
                  <a:noFill/>
                </a:ln>
                <a:solidFill>
                  <a:srgbClr val="00206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err="1">
                <a:solidFill>
                  <a:prstClr val="black"/>
                </a:solidFill>
                <a:latin typeface="Calibri"/>
              </a:rPr>
              <a:t>Ash-cement</a:t>
            </a:r>
            <a:r>
              <a:rPr lang="fi-FI" dirty="0">
                <a:solidFill>
                  <a:prstClr val="black"/>
                </a:solidFill>
                <a:latin typeface="Calibri"/>
              </a:rPr>
              <a:t>/lime </a:t>
            </a:r>
            <a:r>
              <a:rPr lang="fi-FI" dirty="0" err="1">
                <a:solidFill>
                  <a:prstClr val="black"/>
                </a:solidFill>
                <a:latin typeface="Calibri"/>
              </a:rPr>
              <a:t>mixture</a:t>
            </a:r>
            <a:r>
              <a:rPr lang="fi-FI" dirty="0">
                <a:solidFill>
                  <a:prstClr val="black"/>
                </a:solidFill>
                <a:latin typeface="Calibri"/>
              </a:rPr>
              <a:t> </a:t>
            </a:r>
            <a:r>
              <a:rPr lang="fi-FI" dirty="0" err="1">
                <a:solidFill>
                  <a:prstClr val="black"/>
                </a:solidFill>
                <a:latin typeface="Calibri"/>
              </a:rPr>
              <a:t>recipies</a:t>
            </a:r>
            <a:r>
              <a:rPr lang="fi-FI" dirty="0">
                <a:solidFill>
                  <a:prstClr val="black"/>
                </a:solidFill>
                <a:latin typeface="Calibri"/>
              </a:rPr>
              <a:t> for </a:t>
            </a:r>
            <a:r>
              <a:rPr lang="fi-FI" dirty="0" err="1">
                <a:solidFill>
                  <a:prstClr val="black"/>
                </a:solidFill>
                <a:latin typeface="Calibri"/>
              </a:rPr>
              <a:t>different</a:t>
            </a:r>
            <a:r>
              <a:rPr lang="fi-FI" dirty="0">
                <a:solidFill>
                  <a:prstClr val="black"/>
                </a:solidFill>
                <a:latin typeface="Calibri"/>
              </a:rPr>
              <a:t> </a:t>
            </a:r>
            <a:r>
              <a:rPr lang="fi-FI" dirty="0" err="1">
                <a:solidFill>
                  <a:prstClr val="black"/>
                </a:solidFill>
                <a:latin typeface="Calibri"/>
              </a:rPr>
              <a:t>applications</a:t>
            </a: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Otsikko 1"/>
          <p:cNvSpPr>
            <a:spLocks noGrp="1"/>
          </p:cNvSpPr>
          <p:nvPr>
            <p:ph type="title"/>
          </p:nvPr>
        </p:nvSpPr>
        <p:spPr>
          <a:xfrm>
            <a:off x="434126" y="18757"/>
            <a:ext cx="8229600" cy="1143000"/>
          </a:xfrm>
        </p:spPr>
        <p:txBody>
          <a:bodyPr/>
          <a:lstStyle/>
          <a:p>
            <a:r>
              <a:rPr lang="fi-FI" dirty="0" smtClean="0">
                <a:solidFill>
                  <a:srgbClr val="002060"/>
                </a:solidFill>
              </a:rPr>
              <a:t>Ash2Cash </a:t>
            </a:r>
            <a:r>
              <a:rPr lang="fi-FI" dirty="0" err="1" smtClean="0">
                <a:solidFill>
                  <a:srgbClr val="002060"/>
                </a:solidFill>
              </a:rPr>
              <a:t>Concept</a:t>
            </a:r>
            <a:endParaRPr lang="fi-FI" dirty="0">
              <a:solidFill>
                <a:srgbClr val="002060"/>
              </a:solidFill>
            </a:endParaRPr>
          </a:p>
        </p:txBody>
      </p:sp>
    </p:spTree>
    <p:extLst>
      <p:ext uri="{BB962C8B-B14F-4D97-AF65-F5344CB8AC3E}">
        <p14:creationId xmlns:p14="http://schemas.microsoft.com/office/powerpoint/2010/main" val="2834944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solidFill>
                  <a:srgbClr val="002060"/>
                </a:solidFill>
              </a:rPr>
              <a:t>Mechanochemical</a:t>
            </a:r>
            <a:r>
              <a:rPr lang="fi-FI" dirty="0">
                <a:solidFill>
                  <a:srgbClr val="002060"/>
                </a:solidFill>
              </a:rPr>
              <a:t> </a:t>
            </a:r>
            <a:r>
              <a:rPr lang="fi-FI" dirty="0" err="1">
                <a:solidFill>
                  <a:srgbClr val="002060"/>
                </a:solidFill>
              </a:rPr>
              <a:t>Activation</a:t>
            </a:r>
            <a:endParaRPr lang="fi-FI" dirty="0">
              <a:solidFill>
                <a:srgbClr val="002060"/>
              </a:solidFill>
            </a:endParaRPr>
          </a:p>
        </p:txBody>
      </p:sp>
      <p:pic>
        <p:nvPicPr>
          <p:cNvPr id="2050" name="Picture 2" descr="C:\Users\Ekolite\SharePoint\T\pinmil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460" y="1417638"/>
            <a:ext cx="2216654" cy="1662395"/>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p:cNvSpPr txBox="1"/>
          <p:nvPr/>
        </p:nvSpPr>
        <p:spPr>
          <a:xfrm>
            <a:off x="3635896" y="1354065"/>
            <a:ext cx="5050904" cy="1754326"/>
          </a:xfrm>
          <a:prstGeom prst="rect">
            <a:avLst/>
          </a:prstGeom>
          <a:noFill/>
        </p:spPr>
        <p:txBody>
          <a:bodyPr wrap="square" rtlCol="0">
            <a:spAutoFit/>
          </a:bodyPr>
          <a:lstStyle/>
          <a:p>
            <a:pPr marL="214313" indent="-214313">
              <a:buFont typeface="Arial" panose="020B0604020202020204" pitchFamily="34" charset="0"/>
              <a:buChar char="•"/>
            </a:pPr>
            <a:r>
              <a:rPr lang="fi-FI" kern="0" dirty="0" err="1">
                <a:solidFill>
                  <a:sysClr val="windowText" lastClr="000000"/>
                </a:solidFill>
              </a:rPr>
              <a:t>High</a:t>
            </a:r>
            <a:r>
              <a:rPr lang="fi-FI" kern="0" dirty="0">
                <a:solidFill>
                  <a:sysClr val="windowText" lastClr="000000"/>
                </a:solidFill>
              </a:rPr>
              <a:t> </a:t>
            </a:r>
            <a:r>
              <a:rPr lang="fi-FI" kern="0" dirty="0" err="1">
                <a:solidFill>
                  <a:sysClr val="windowText" lastClr="000000"/>
                </a:solidFill>
              </a:rPr>
              <a:t>intensity</a:t>
            </a:r>
            <a:r>
              <a:rPr lang="fi-FI" kern="0" dirty="0">
                <a:solidFill>
                  <a:sysClr val="windowText" lastClr="000000"/>
                </a:solidFill>
              </a:rPr>
              <a:t> GRINDING </a:t>
            </a:r>
            <a:r>
              <a:rPr lang="fi-FI" kern="0" dirty="0" err="1">
                <a:solidFill>
                  <a:sysClr val="windowText" lastClr="000000"/>
                </a:solidFill>
              </a:rPr>
              <a:t>enhances</a:t>
            </a:r>
            <a:r>
              <a:rPr lang="fi-FI" kern="0" dirty="0">
                <a:solidFill>
                  <a:sysClr val="windowText" lastClr="000000"/>
                </a:solidFill>
              </a:rPr>
              <a:t> </a:t>
            </a:r>
            <a:r>
              <a:rPr lang="fi-FI" kern="0" dirty="0" err="1">
                <a:solidFill>
                  <a:sysClr val="windowText" lastClr="000000"/>
                </a:solidFill>
              </a:rPr>
              <a:t>binder</a:t>
            </a:r>
            <a:r>
              <a:rPr lang="fi-FI" kern="0" dirty="0">
                <a:solidFill>
                  <a:sysClr val="windowText" lastClr="000000"/>
                </a:solidFill>
              </a:rPr>
              <a:t> </a:t>
            </a:r>
            <a:r>
              <a:rPr lang="fi-FI" kern="0" dirty="0" err="1">
                <a:solidFill>
                  <a:sysClr val="windowText" lastClr="000000"/>
                </a:solidFill>
              </a:rPr>
              <a:t>quality</a:t>
            </a:r>
            <a:endParaRPr lang="fi-FI" u="sng" kern="0" dirty="0">
              <a:solidFill>
                <a:sysClr val="windowText" lastClr="000000"/>
              </a:solidFill>
            </a:endParaRPr>
          </a:p>
          <a:p>
            <a:pPr marL="214313" indent="-214313">
              <a:buFont typeface="Arial" panose="020B0604020202020204" pitchFamily="34" charset="0"/>
              <a:buChar char="•"/>
            </a:pPr>
            <a:r>
              <a:rPr lang="fi-FI" kern="0" dirty="0" err="1">
                <a:solidFill>
                  <a:sysClr val="windowText" lastClr="000000"/>
                </a:solidFill>
              </a:rPr>
              <a:t>Grinding</a:t>
            </a:r>
            <a:r>
              <a:rPr lang="fi-FI" kern="0" dirty="0">
                <a:solidFill>
                  <a:sysClr val="windowText" lastClr="000000"/>
                </a:solidFill>
              </a:rPr>
              <a:t> </a:t>
            </a:r>
            <a:r>
              <a:rPr lang="fi-FI" kern="0" dirty="0" err="1">
                <a:solidFill>
                  <a:sysClr val="windowText" lastClr="000000"/>
                </a:solidFill>
              </a:rPr>
              <a:t>can</a:t>
            </a:r>
            <a:r>
              <a:rPr lang="fi-FI" kern="0" dirty="0">
                <a:solidFill>
                  <a:sysClr val="windowText" lastClr="000000"/>
                </a:solidFill>
              </a:rPr>
              <a:t> </a:t>
            </a:r>
            <a:r>
              <a:rPr lang="fi-FI" kern="0" dirty="0" err="1">
                <a:solidFill>
                  <a:sysClr val="windowText" lastClr="000000"/>
                </a:solidFill>
              </a:rPr>
              <a:t>be</a:t>
            </a:r>
            <a:r>
              <a:rPr lang="fi-FI" kern="0" dirty="0">
                <a:solidFill>
                  <a:sysClr val="windowText" lastClr="000000"/>
                </a:solidFill>
              </a:rPr>
              <a:t> </a:t>
            </a:r>
            <a:r>
              <a:rPr lang="fi-FI" kern="0" dirty="0" err="1">
                <a:solidFill>
                  <a:sysClr val="windowText" lastClr="000000"/>
                </a:solidFill>
              </a:rPr>
              <a:t>done</a:t>
            </a:r>
            <a:r>
              <a:rPr lang="fi-FI" kern="0" dirty="0">
                <a:solidFill>
                  <a:sysClr val="windowText" lastClr="000000"/>
                </a:solidFill>
              </a:rPr>
              <a:t> </a:t>
            </a:r>
            <a:r>
              <a:rPr lang="fi-FI" kern="0" dirty="0" err="1">
                <a:solidFill>
                  <a:sysClr val="windowText" lastClr="000000"/>
                </a:solidFill>
              </a:rPr>
              <a:t>with</a:t>
            </a:r>
            <a:r>
              <a:rPr lang="fi-FI" kern="0" dirty="0">
                <a:solidFill>
                  <a:sysClr val="windowText" lastClr="000000"/>
                </a:solidFill>
              </a:rPr>
              <a:t> </a:t>
            </a:r>
            <a:r>
              <a:rPr lang="fi-FI" kern="0" dirty="0" err="1">
                <a:solidFill>
                  <a:sysClr val="windowText" lastClr="000000"/>
                </a:solidFill>
              </a:rPr>
              <a:t>different</a:t>
            </a:r>
            <a:r>
              <a:rPr lang="fi-FI" kern="0" dirty="0">
                <a:solidFill>
                  <a:sysClr val="windowText" lastClr="000000"/>
                </a:solidFill>
              </a:rPr>
              <a:t> </a:t>
            </a:r>
            <a:r>
              <a:rPr lang="fi-FI" kern="0" dirty="0" err="1">
                <a:solidFill>
                  <a:sysClr val="windowText" lastClr="000000"/>
                </a:solidFill>
              </a:rPr>
              <a:t>mixtures</a:t>
            </a:r>
            <a:r>
              <a:rPr lang="fi-FI" kern="0" dirty="0">
                <a:solidFill>
                  <a:sysClr val="windowText" lastClr="000000"/>
                </a:solidFill>
              </a:rPr>
              <a:t> </a:t>
            </a:r>
            <a:r>
              <a:rPr lang="fi-FI" kern="0" dirty="0" err="1">
                <a:solidFill>
                  <a:sysClr val="windowText" lastClr="000000"/>
                </a:solidFill>
              </a:rPr>
              <a:t>or</a:t>
            </a:r>
            <a:r>
              <a:rPr lang="fi-FI" kern="0" dirty="0">
                <a:solidFill>
                  <a:sysClr val="windowText" lastClr="000000"/>
                </a:solidFill>
              </a:rPr>
              <a:t> </a:t>
            </a:r>
            <a:r>
              <a:rPr lang="fi-FI" kern="0" cap="all" dirty="0" err="1">
                <a:solidFill>
                  <a:sysClr val="windowText" lastClr="000000"/>
                </a:solidFill>
              </a:rPr>
              <a:t>chemical</a:t>
            </a:r>
            <a:r>
              <a:rPr lang="fi-FI" kern="0" cap="all" dirty="0">
                <a:solidFill>
                  <a:sysClr val="windowText" lastClr="000000"/>
                </a:solidFill>
              </a:rPr>
              <a:t> </a:t>
            </a:r>
            <a:r>
              <a:rPr lang="fi-FI" kern="0" cap="all" dirty="0" err="1">
                <a:solidFill>
                  <a:sysClr val="windowText" lastClr="000000"/>
                </a:solidFill>
              </a:rPr>
              <a:t>activators</a:t>
            </a:r>
            <a:r>
              <a:rPr lang="fi-FI" kern="0" cap="all" dirty="0">
                <a:solidFill>
                  <a:sysClr val="windowText" lastClr="000000"/>
                </a:solidFill>
              </a:rPr>
              <a:t> </a:t>
            </a:r>
            <a:r>
              <a:rPr lang="fi-FI" kern="0" dirty="0">
                <a:solidFill>
                  <a:sysClr val="windowText" lastClr="000000"/>
                </a:solidFill>
              </a:rPr>
              <a:t>to CONTROL </a:t>
            </a:r>
            <a:r>
              <a:rPr lang="fi-FI" kern="0" dirty="0" err="1">
                <a:solidFill>
                  <a:sysClr val="windowText" lastClr="000000"/>
                </a:solidFill>
              </a:rPr>
              <a:t>reactivity</a:t>
            </a:r>
            <a:endParaRPr lang="fi-FI" kern="0" dirty="0">
              <a:solidFill>
                <a:sysClr val="windowText" lastClr="000000"/>
              </a:solidFill>
            </a:endParaRPr>
          </a:p>
          <a:p>
            <a:pPr marL="214313" indent="-214313">
              <a:buFont typeface="Arial" panose="020B0604020202020204" pitchFamily="34" charset="0"/>
              <a:buChar char="•"/>
            </a:pPr>
            <a:r>
              <a:rPr lang="fi-FI" kern="0" dirty="0" err="1">
                <a:solidFill>
                  <a:sysClr val="windowText" lastClr="000000"/>
                </a:solidFill>
              </a:rPr>
              <a:t>Co-Grinding</a:t>
            </a:r>
            <a:r>
              <a:rPr lang="fi-FI" kern="0" dirty="0">
                <a:solidFill>
                  <a:sysClr val="windowText" lastClr="000000"/>
                </a:solidFill>
              </a:rPr>
              <a:t> </a:t>
            </a:r>
            <a:r>
              <a:rPr lang="fi-FI" kern="0" dirty="0" err="1">
                <a:solidFill>
                  <a:sysClr val="windowText" lastClr="000000"/>
                </a:solidFill>
              </a:rPr>
              <a:t>possibilities</a:t>
            </a:r>
            <a:r>
              <a:rPr lang="fi-FI" kern="0" dirty="0">
                <a:solidFill>
                  <a:sysClr val="windowText" lastClr="000000"/>
                </a:solidFill>
              </a:rPr>
              <a:t> to </a:t>
            </a:r>
            <a:r>
              <a:rPr lang="fi-FI" kern="0" dirty="0" err="1">
                <a:solidFill>
                  <a:sysClr val="windowText" lastClr="000000"/>
                </a:solidFill>
              </a:rPr>
              <a:t>make</a:t>
            </a:r>
            <a:r>
              <a:rPr lang="fi-FI" kern="0" dirty="0">
                <a:solidFill>
                  <a:sysClr val="windowText" lastClr="000000"/>
                </a:solidFill>
              </a:rPr>
              <a:t> OPTIMUM </a:t>
            </a:r>
            <a:r>
              <a:rPr lang="fi-FI" kern="0" cap="all" dirty="0" err="1">
                <a:solidFill>
                  <a:sysClr val="windowText" lastClr="000000"/>
                </a:solidFill>
              </a:rPr>
              <a:t>Blends</a:t>
            </a:r>
            <a:r>
              <a:rPr lang="fi-FI" kern="0" cap="all" dirty="0">
                <a:solidFill>
                  <a:sysClr val="windowText" lastClr="000000"/>
                </a:solidFill>
              </a:rPr>
              <a:t> of </a:t>
            </a:r>
            <a:r>
              <a:rPr lang="fi-FI" kern="0" cap="all" dirty="0" err="1">
                <a:solidFill>
                  <a:sysClr val="windowText" lastClr="000000"/>
                </a:solidFill>
              </a:rPr>
              <a:t>different</a:t>
            </a:r>
            <a:r>
              <a:rPr lang="fi-FI" kern="0" cap="all" dirty="0">
                <a:solidFill>
                  <a:sysClr val="windowText" lastClr="000000"/>
                </a:solidFill>
              </a:rPr>
              <a:t> </a:t>
            </a:r>
            <a:r>
              <a:rPr lang="fi-FI" kern="0" cap="all" dirty="0" err="1">
                <a:solidFill>
                  <a:sysClr val="windowText" lastClr="000000"/>
                </a:solidFill>
              </a:rPr>
              <a:t>materials</a:t>
            </a:r>
            <a:r>
              <a:rPr lang="fi-FI" kern="0" dirty="0">
                <a:solidFill>
                  <a:sysClr val="windowText" lastClr="000000"/>
                </a:solidFill>
              </a:rPr>
              <a:t>, </a:t>
            </a:r>
            <a:r>
              <a:rPr lang="fi-FI" kern="0" dirty="0" err="1">
                <a:solidFill>
                  <a:sysClr val="windowText" lastClr="000000"/>
                </a:solidFill>
              </a:rPr>
              <a:t>such</a:t>
            </a:r>
            <a:r>
              <a:rPr lang="fi-FI" kern="0" dirty="0">
                <a:solidFill>
                  <a:sysClr val="windowText" lastClr="000000"/>
                </a:solidFill>
              </a:rPr>
              <a:t> </a:t>
            </a:r>
            <a:r>
              <a:rPr lang="fi-FI" kern="0" dirty="0" err="1">
                <a:solidFill>
                  <a:sysClr val="windowText" lastClr="000000"/>
                </a:solidFill>
              </a:rPr>
              <a:t>ass</a:t>
            </a:r>
            <a:r>
              <a:rPr lang="fi-FI" kern="0" dirty="0">
                <a:solidFill>
                  <a:sysClr val="windowText" lastClr="000000"/>
                </a:solidFill>
              </a:rPr>
              <a:t> </a:t>
            </a:r>
            <a:r>
              <a:rPr lang="fi-FI" kern="0" dirty="0" err="1">
                <a:solidFill>
                  <a:sysClr val="windowText" lastClr="000000"/>
                </a:solidFill>
              </a:rPr>
              <a:t>Biomass</a:t>
            </a:r>
            <a:r>
              <a:rPr lang="fi-FI" kern="0" dirty="0">
                <a:solidFill>
                  <a:sysClr val="windowText" lastClr="000000"/>
                </a:solidFill>
              </a:rPr>
              <a:t> </a:t>
            </a:r>
            <a:r>
              <a:rPr lang="fi-FI" kern="0" dirty="0" err="1">
                <a:solidFill>
                  <a:sysClr val="windowText" lastClr="000000"/>
                </a:solidFill>
              </a:rPr>
              <a:t>ash</a:t>
            </a:r>
            <a:r>
              <a:rPr lang="fi-FI" kern="0" dirty="0">
                <a:solidFill>
                  <a:sysClr val="windowText" lastClr="000000"/>
                </a:solidFill>
              </a:rPr>
              <a:t>, GGBS, FGD etc.</a:t>
            </a:r>
          </a:p>
        </p:txBody>
      </p:sp>
      <p:sp>
        <p:nvSpPr>
          <p:cNvPr id="5" name="Tekstiruutu 4"/>
          <p:cNvSpPr txBox="1"/>
          <p:nvPr/>
        </p:nvSpPr>
        <p:spPr>
          <a:xfrm>
            <a:off x="883620" y="5967325"/>
            <a:ext cx="1980029" cy="369332"/>
          </a:xfrm>
          <a:prstGeom prst="rect">
            <a:avLst/>
          </a:prstGeom>
          <a:noFill/>
        </p:spPr>
        <p:txBody>
          <a:bodyPr wrap="none" rtlCol="0">
            <a:spAutoFit/>
          </a:bodyPr>
          <a:lstStyle/>
          <a:p>
            <a:r>
              <a:rPr lang="fi-FI" kern="0" dirty="0">
                <a:solidFill>
                  <a:sysClr val="windowText" lastClr="000000"/>
                </a:solidFill>
              </a:rPr>
              <a:t>Activity </a:t>
            </a:r>
            <a:r>
              <a:rPr lang="fi-FI" kern="0" dirty="0" err="1">
                <a:solidFill>
                  <a:sysClr val="windowText" lastClr="000000"/>
                </a:solidFill>
              </a:rPr>
              <a:t>monitoring</a:t>
            </a:r>
            <a:endParaRPr lang="fi-FI" kern="0" dirty="0">
              <a:solidFill>
                <a:sysClr val="windowText" lastClr="000000"/>
              </a:solidFill>
            </a:endParaRPr>
          </a:p>
        </p:txBody>
      </p:sp>
      <p:sp>
        <p:nvSpPr>
          <p:cNvPr id="7" name="Tekstiruutu 6"/>
          <p:cNvSpPr txBox="1"/>
          <p:nvPr/>
        </p:nvSpPr>
        <p:spPr>
          <a:xfrm>
            <a:off x="405925" y="3171245"/>
            <a:ext cx="2457724" cy="369332"/>
          </a:xfrm>
          <a:prstGeom prst="rect">
            <a:avLst/>
          </a:prstGeom>
          <a:noFill/>
        </p:spPr>
        <p:txBody>
          <a:bodyPr wrap="none" rtlCol="0">
            <a:spAutoFit/>
          </a:bodyPr>
          <a:lstStyle/>
          <a:p>
            <a:r>
              <a:rPr lang="fi-FI" kern="0" dirty="0" err="1">
                <a:solidFill>
                  <a:sysClr val="windowText" lastClr="000000"/>
                </a:solidFill>
              </a:rPr>
              <a:t>Desintegrator</a:t>
            </a:r>
            <a:r>
              <a:rPr lang="fi-FI" kern="0" dirty="0">
                <a:solidFill>
                  <a:sysClr val="windowText" lastClr="000000"/>
                </a:solidFill>
              </a:rPr>
              <a:t> </a:t>
            </a:r>
            <a:r>
              <a:rPr lang="fi-FI" kern="0" dirty="0" err="1">
                <a:solidFill>
                  <a:sysClr val="windowText" lastClr="000000"/>
                </a:solidFill>
              </a:rPr>
              <a:t>activation</a:t>
            </a:r>
            <a:endParaRPr lang="fi-FI" kern="0" dirty="0">
              <a:solidFill>
                <a:sysClr val="windowText" lastClr="000000"/>
              </a:solidFill>
            </a:endParaRPr>
          </a:p>
        </p:txBody>
      </p:sp>
      <p:sp>
        <p:nvSpPr>
          <p:cNvPr id="8" name="Tekstiruutu 7"/>
          <p:cNvSpPr txBox="1"/>
          <p:nvPr/>
        </p:nvSpPr>
        <p:spPr>
          <a:xfrm>
            <a:off x="6611860" y="6102829"/>
            <a:ext cx="821059" cy="369332"/>
          </a:xfrm>
          <a:prstGeom prst="rect">
            <a:avLst/>
          </a:prstGeom>
          <a:noFill/>
        </p:spPr>
        <p:txBody>
          <a:bodyPr wrap="none" rtlCol="0">
            <a:spAutoFit/>
          </a:bodyPr>
          <a:lstStyle/>
          <a:p>
            <a:r>
              <a:rPr lang="fi-FI" kern="0" dirty="0" err="1">
                <a:solidFill>
                  <a:sysClr val="windowText" lastClr="000000"/>
                </a:solidFill>
              </a:rPr>
              <a:t>effects</a:t>
            </a:r>
            <a:endParaRPr lang="fi-FI" kern="0" dirty="0">
              <a:solidFill>
                <a:sysClr val="windowText" lastClr="0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289" y="3744943"/>
            <a:ext cx="3697143" cy="222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Kuva 5"/>
          <p:cNvPicPr>
            <a:picLocks noChangeAspect="1"/>
          </p:cNvPicPr>
          <p:nvPr/>
        </p:nvPicPr>
        <p:blipFill>
          <a:blip r:embed="rId5"/>
          <a:stretch>
            <a:fillRect/>
          </a:stretch>
        </p:blipFill>
        <p:spPr>
          <a:xfrm>
            <a:off x="120574" y="3765636"/>
            <a:ext cx="4277864" cy="2174609"/>
          </a:xfrm>
          <a:prstGeom prst="rect">
            <a:avLst/>
          </a:prstGeom>
        </p:spPr>
      </p:pic>
    </p:spTree>
    <p:extLst>
      <p:ext uri="{BB962C8B-B14F-4D97-AF65-F5344CB8AC3E}">
        <p14:creationId xmlns:p14="http://schemas.microsoft.com/office/powerpoint/2010/main" val="3289456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C:\Users\Ekolite\AppData\Local\Microsoft\Windows\Temporary Internet Files\Content.Word\2013-08-15-188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2007975"/>
            <a:ext cx="3600400" cy="2570729"/>
          </a:xfrm>
          <a:prstGeom prst="rect">
            <a:avLst/>
          </a:prstGeom>
          <a:noFill/>
          <a:ln>
            <a:noFill/>
          </a:ln>
        </p:spPr>
      </p:pic>
      <p:sp>
        <p:nvSpPr>
          <p:cNvPr id="7" name="Suorakulmio 6"/>
          <p:cNvSpPr/>
          <p:nvPr/>
        </p:nvSpPr>
        <p:spPr>
          <a:xfrm>
            <a:off x="6876256" y="2446698"/>
            <a:ext cx="2178120" cy="9041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6" name="Ryhmä 15"/>
          <p:cNvGrpSpPr/>
          <p:nvPr/>
        </p:nvGrpSpPr>
        <p:grpSpPr>
          <a:xfrm>
            <a:off x="4150991" y="1989497"/>
            <a:ext cx="1069524" cy="914400"/>
            <a:chOff x="4484297" y="1873940"/>
            <a:chExt cx="1069524" cy="914400"/>
          </a:xfrm>
        </p:grpSpPr>
        <p:sp>
          <p:nvSpPr>
            <p:cNvPr id="4" name="Suorakulmio 3"/>
            <p:cNvSpPr/>
            <p:nvPr/>
          </p:nvSpPr>
          <p:spPr>
            <a:xfrm>
              <a:off x="4525642" y="1873940"/>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p:cNvSpPr txBox="1"/>
            <p:nvPr/>
          </p:nvSpPr>
          <p:spPr>
            <a:xfrm>
              <a:off x="4484297" y="2007975"/>
              <a:ext cx="1069524" cy="646331"/>
            </a:xfrm>
            <a:prstGeom prst="rect">
              <a:avLst/>
            </a:prstGeom>
            <a:noFill/>
          </p:spPr>
          <p:txBody>
            <a:bodyPr wrap="none" rtlCol="0">
              <a:spAutoFit/>
            </a:bodyPr>
            <a:lstStyle/>
            <a:p>
              <a:r>
                <a:rPr lang="fi-FI" dirty="0" err="1"/>
                <a:t>Ash</a:t>
              </a:r>
              <a:endParaRPr lang="fi-FI" dirty="0"/>
            </a:p>
            <a:p>
              <a:r>
                <a:rPr lang="fi-FI" dirty="0"/>
                <a:t>800 kg/h</a:t>
              </a:r>
            </a:p>
          </p:txBody>
        </p:sp>
      </p:grpSp>
      <p:grpSp>
        <p:nvGrpSpPr>
          <p:cNvPr id="15" name="Ryhmä 14"/>
          <p:cNvGrpSpPr/>
          <p:nvPr/>
        </p:nvGrpSpPr>
        <p:grpSpPr>
          <a:xfrm>
            <a:off x="4176961" y="3750094"/>
            <a:ext cx="1469460" cy="1252173"/>
            <a:chOff x="4446387" y="3531470"/>
            <a:chExt cx="1139204" cy="1213894"/>
          </a:xfrm>
        </p:grpSpPr>
        <p:sp>
          <p:nvSpPr>
            <p:cNvPr id="5" name="Suorakulmio 4"/>
            <p:cNvSpPr/>
            <p:nvPr/>
          </p:nvSpPr>
          <p:spPr>
            <a:xfrm>
              <a:off x="4446387" y="3531470"/>
              <a:ext cx="1087799" cy="953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p:cNvSpPr txBox="1"/>
            <p:nvPr/>
          </p:nvSpPr>
          <p:spPr>
            <a:xfrm>
              <a:off x="4458307" y="3545035"/>
              <a:ext cx="1127284" cy="1200329"/>
            </a:xfrm>
            <a:prstGeom prst="rect">
              <a:avLst/>
            </a:prstGeom>
            <a:noFill/>
          </p:spPr>
          <p:txBody>
            <a:bodyPr wrap="square" rtlCol="0">
              <a:spAutoFit/>
            </a:bodyPr>
            <a:lstStyle/>
            <a:p>
              <a:r>
                <a:rPr lang="fi-FI" dirty="0" err="1"/>
                <a:t>Cement</a:t>
              </a:r>
              <a:r>
                <a:rPr lang="fi-FI" dirty="0"/>
                <a:t> </a:t>
              </a:r>
              <a:r>
                <a:rPr lang="fi-FI" dirty="0" err="1"/>
                <a:t>or</a:t>
              </a:r>
              <a:r>
                <a:rPr lang="fi-FI" dirty="0"/>
                <a:t> Lime</a:t>
              </a:r>
            </a:p>
            <a:p>
              <a:r>
                <a:rPr lang="fi-FI" dirty="0"/>
                <a:t>100-200kg/h</a:t>
              </a:r>
            </a:p>
          </p:txBody>
        </p:sp>
      </p:grpSp>
      <p:grpSp>
        <p:nvGrpSpPr>
          <p:cNvPr id="17" name="Ryhmä 16"/>
          <p:cNvGrpSpPr/>
          <p:nvPr/>
        </p:nvGrpSpPr>
        <p:grpSpPr>
          <a:xfrm>
            <a:off x="5375481" y="2445441"/>
            <a:ext cx="1264161" cy="1140093"/>
            <a:chOff x="5796136" y="2360915"/>
            <a:chExt cx="1020545" cy="1296696"/>
          </a:xfrm>
        </p:grpSpPr>
        <p:sp>
          <p:nvSpPr>
            <p:cNvPr id="6" name="Suorakulmio 5"/>
            <p:cNvSpPr/>
            <p:nvPr/>
          </p:nvSpPr>
          <p:spPr>
            <a:xfrm>
              <a:off x="5796136" y="2360915"/>
              <a:ext cx="1003920" cy="12966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0" name="Tekstiruutu 9"/>
            <p:cNvSpPr txBox="1"/>
            <p:nvPr/>
          </p:nvSpPr>
          <p:spPr>
            <a:xfrm>
              <a:off x="5840508" y="2628448"/>
              <a:ext cx="976173" cy="735111"/>
            </a:xfrm>
            <a:prstGeom prst="rect">
              <a:avLst/>
            </a:prstGeom>
            <a:noFill/>
          </p:spPr>
          <p:txBody>
            <a:bodyPr wrap="square" rtlCol="0">
              <a:spAutoFit/>
            </a:bodyPr>
            <a:lstStyle/>
            <a:p>
              <a:r>
                <a:rPr lang="fi-FI" dirty="0" err="1"/>
                <a:t>Activation</a:t>
              </a:r>
              <a:r>
                <a:rPr lang="fi-FI" dirty="0"/>
                <a:t> </a:t>
              </a:r>
              <a:r>
                <a:rPr lang="fi-FI" dirty="0" err="1"/>
                <a:t>Mill</a:t>
              </a:r>
              <a:endParaRPr lang="fi-FI" dirty="0"/>
            </a:p>
          </p:txBody>
        </p:sp>
      </p:grpSp>
      <p:sp>
        <p:nvSpPr>
          <p:cNvPr id="11" name="Tekstiruutu 10"/>
          <p:cNvSpPr txBox="1"/>
          <p:nvPr/>
        </p:nvSpPr>
        <p:spPr>
          <a:xfrm>
            <a:off x="6655884" y="2545910"/>
            <a:ext cx="2537910" cy="646331"/>
          </a:xfrm>
          <a:prstGeom prst="rect">
            <a:avLst/>
          </a:prstGeom>
          <a:noFill/>
        </p:spPr>
        <p:txBody>
          <a:bodyPr wrap="square" rtlCol="0">
            <a:spAutoFit/>
          </a:bodyPr>
          <a:lstStyle/>
          <a:p>
            <a:pPr algn="ctr"/>
            <a:r>
              <a:rPr lang="fi-FI" dirty="0"/>
              <a:t>100-300 kg/m^3 of Binder/m^3 of </a:t>
            </a:r>
            <a:r>
              <a:rPr lang="fi-FI" dirty="0" err="1"/>
              <a:t>soil</a:t>
            </a:r>
            <a:endParaRPr lang="fi-FI" dirty="0"/>
          </a:p>
        </p:txBody>
      </p:sp>
      <p:sp>
        <p:nvSpPr>
          <p:cNvPr id="12" name="Nuoli oikealle 11"/>
          <p:cNvSpPr/>
          <p:nvPr/>
        </p:nvSpPr>
        <p:spPr>
          <a:xfrm>
            <a:off x="280124" y="4971380"/>
            <a:ext cx="6392720" cy="62822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2" descr="C:\Users\REALITE\Pictures\2013-09-26\18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0511" y="3657611"/>
            <a:ext cx="1345180" cy="1651475"/>
          </a:xfrm>
          <a:prstGeom prst="rect">
            <a:avLst/>
          </a:prstGeom>
          <a:noFill/>
          <a:ln>
            <a:noFill/>
          </a:ln>
          <a:extLst/>
        </p:spPr>
      </p:pic>
      <p:pic>
        <p:nvPicPr>
          <p:cNvPr id="1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4401" y="3782736"/>
            <a:ext cx="909975" cy="556523"/>
          </a:xfrm>
          <a:prstGeom prst="rect">
            <a:avLst/>
          </a:prstGeom>
          <a:noFill/>
          <a:ln>
            <a:noFill/>
          </a:ln>
          <a:extLst/>
        </p:spPr>
      </p:pic>
      <p:sp>
        <p:nvSpPr>
          <p:cNvPr id="18" name="Tekstiruutu 17"/>
          <p:cNvSpPr txBox="1"/>
          <p:nvPr/>
        </p:nvSpPr>
        <p:spPr>
          <a:xfrm>
            <a:off x="1665217" y="1201679"/>
            <a:ext cx="6883038" cy="369332"/>
          </a:xfrm>
          <a:prstGeom prst="rect">
            <a:avLst/>
          </a:prstGeom>
          <a:noFill/>
        </p:spPr>
        <p:txBody>
          <a:bodyPr wrap="none" rtlCol="0">
            <a:spAutoFit/>
          </a:bodyPr>
          <a:lstStyle/>
          <a:p>
            <a:r>
              <a:rPr lang="fi-FI" b="1" dirty="0"/>
              <a:t>Mobile Processing </a:t>
            </a:r>
            <a:r>
              <a:rPr lang="fi-FI" b="1" dirty="0" err="1"/>
              <a:t>Pilot</a:t>
            </a:r>
            <a:r>
              <a:rPr lang="fi-FI" b="1" dirty="0"/>
              <a:t> </a:t>
            </a:r>
            <a:r>
              <a:rPr lang="fi-FI" b="1" dirty="0" err="1"/>
              <a:t>Unit</a:t>
            </a:r>
            <a:r>
              <a:rPr lang="fi-FI" b="1" dirty="0"/>
              <a:t> </a:t>
            </a:r>
            <a:r>
              <a:rPr lang="fi-FI" b="1" dirty="0" err="1"/>
              <a:t>Based</a:t>
            </a:r>
            <a:r>
              <a:rPr lang="fi-FI" b="1" dirty="0"/>
              <a:t> on </a:t>
            </a:r>
            <a:r>
              <a:rPr lang="fi-FI" b="1" dirty="0" err="1"/>
              <a:t>Mechanical</a:t>
            </a:r>
            <a:r>
              <a:rPr lang="fi-FI" b="1" dirty="0"/>
              <a:t> </a:t>
            </a:r>
            <a:r>
              <a:rPr lang="fi-FI" b="1" dirty="0" err="1"/>
              <a:t>Activation</a:t>
            </a:r>
            <a:endParaRPr lang="fi-FI" b="1" dirty="0"/>
          </a:p>
        </p:txBody>
      </p:sp>
      <p:sp>
        <p:nvSpPr>
          <p:cNvPr id="19" name="Tekstiruutu 18"/>
          <p:cNvSpPr txBox="1"/>
          <p:nvPr/>
        </p:nvSpPr>
        <p:spPr>
          <a:xfrm>
            <a:off x="251520" y="5599603"/>
            <a:ext cx="6831245" cy="1200329"/>
          </a:xfrm>
          <a:prstGeom prst="rect">
            <a:avLst/>
          </a:prstGeom>
          <a:noFill/>
        </p:spPr>
        <p:txBody>
          <a:bodyPr wrap="square" rtlCol="0">
            <a:spAutoFit/>
          </a:bodyPr>
          <a:lstStyle/>
          <a:p>
            <a:r>
              <a:rPr lang="fi-FI" b="1" dirty="0"/>
              <a:t>CASE </a:t>
            </a:r>
            <a:r>
              <a:rPr lang="fi-FI" b="1" dirty="0" err="1"/>
              <a:t>Example</a:t>
            </a:r>
            <a:r>
              <a:rPr lang="fi-FI" b="1" dirty="0"/>
              <a:t>:</a:t>
            </a:r>
          </a:p>
          <a:p>
            <a:r>
              <a:rPr lang="fi-FI" b="1" dirty="0"/>
              <a:t>20 000 kg of </a:t>
            </a:r>
            <a:r>
              <a:rPr lang="fi-FI" b="1" dirty="0" err="1"/>
              <a:t>Ash</a:t>
            </a:r>
            <a:r>
              <a:rPr lang="fi-FI" b="1" dirty="0"/>
              <a:t> </a:t>
            </a:r>
            <a:r>
              <a:rPr lang="fi-FI" b="1" dirty="0" err="1"/>
              <a:t>Processed</a:t>
            </a:r>
            <a:r>
              <a:rPr lang="fi-FI" b="1" dirty="0"/>
              <a:t> in 3 </a:t>
            </a:r>
            <a:r>
              <a:rPr lang="fi-FI" b="1" dirty="0" err="1"/>
              <a:t>effective</a:t>
            </a:r>
            <a:r>
              <a:rPr lang="fi-FI" b="1" dirty="0"/>
              <a:t> </a:t>
            </a:r>
            <a:r>
              <a:rPr lang="fi-FI" b="1" dirty="0" err="1"/>
              <a:t>working</a:t>
            </a:r>
            <a:r>
              <a:rPr lang="fi-FI" b="1" dirty="0"/>
              <a:t> </a:t>
            </a:r>
            <a:r>
              <a:rPr lang="fi-FI" b="1" dirty="0" err="1"/>
              <a:t>days</a:t>
            </a:r>
            <a:endParaRPr lang="fi-FI" b="1" dirty="0"/>
          </a:p>
          <a:p>
            <a:endParaRPr lang="fi-FI" b="1" dirty="0"/>
          </a:p>
          <a:p>
            <a:r>
              <a:rPr lang="fi-FI" b="1" dirty="0" err="1"/>
              <a:t>Ash</a:t>
            </a:r>
            <a:r>
              <a:rPr lang="fi-FI" b="1" dirty="0"/>
              <a:t> </a:t>
            </a:r>
            <a:r>
              <a:rPr lang="fi-FI" b="1" dirty="0" err="1"/>
              <a:t>replaced</a:t>
            </a:r>
            <a:r>
              <a:rPr lang="fi-FI" b="1" dirty="0"/>
              <a:t> 80 % of </a:t>
            </a:r>
            <a:r>
              <a:rPr lang="fi-FI" b="1" dirty="0" err="1"/>
              <a:t>Cement</a:t>
            </a:r>
            <a:r>
              <a:rPr lang="fi-FI" b="1" dirty="0"/>
              <a:t> </a:t>
            </a:r>
            <a:r>
              <a:rPr lang="fi-FI" b="1" dirty="0" err="1"/>
              <a:t>used</a:t>
            </a:r>
            <a:endParaRPr lang="fi-FI" b="1" dirty="0"/>
          </a:p>
        </p:txBody>
      </p:sp>
      <p:sp>
        <p:nvSpPr>
          <p:cNvPr id="21" name="Otsikko 1"/>
          <p:cNvSpPr txBox="1">
            <a:spLocks/>
          </p:cNvSpPr>
          <p:nvPr/>
        </p:nvSpPr>
        <p:spPr>
          <a:xfrm>
            <a:off x="481650" y="3900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dirty="0" err="1">
                <a:solidFill>
                  <a:srgbClr val="002060"/>
                </a:solidFill>
              </a:rPr>
              <a:t>Ash</a:t>
            </a:r>
            <a:r>
              <a:rPr lang="fi-FI" dirty="0">
                <a:solidFill>
                  <a:srgbClr val="002060"/>
                </a:solidFill>
              </a:rPr>
              <a:t> to </a:t>
            </a:r>
            <a:r>
              <a:rPr lang="fi-FI" dirty="0" err="1">
                <a:solidFill>
                  <a:srgbClr val="002060"/>
                </a:solidFill>
              </a:rPr>
              <a:t>Soil</a:t>
            </a:r>
            <a:r>
              <a:rPr lang="fi-FI" dirty="0">
                <a:solidFill>
                  <a:srgbClr val="002060"/>
                </a:solidFill>
              </a:rPr>
              <a:t> Construction</a:t>
            </a:r>
          </a:p>
        </p:txBody>
      </p:sp>
    </p:spTree>
    <p:extLst>
      <p:ext uri="{BB962C8B-B14F-4D97-AF65-F5344CB8AC3E}">
        <p14:creationId xmlns:p14="http://schemas.microsoft.com/office/powerpoint/2010/main" val="956068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solidFill>
                  <a:srgbClr val="002060"/>
                </a:solidFill>
              </a:rPr>
              <a:t>Quality</a:t>
            </a:r>
            <a:r>
              <a:rPr lang="fi-FI" dirty="0">
                <a:solidFill>
                  <a:srgbClr val="002060"/>
                </a:solidFill>
              </a:rPr>
              <a:t> Control System</a:t>
            </a:r>
          </a:p>
        </p:txBody>
      </p:sp>
      <p:graphicFrame>
        <p:nvGraphicFramePr>
          <p:cNvPr id="11" name="Kaavio 10"/>
          <p:cNvGraphicFramePr>
            <a:graphicFrameLocks/>
          </p:cNvGraphicFramePr>
          <p:nvPr>
            <p:extLst>
              <p:ext uri="{D42A27DB-BD31-4B8C-83A1-F6EECF244321}">
                <p14:modId xmlns:p14="http://schemas.microsoft.com/office/powerpoint/2010/main" val="3204743676"/>
              </p:ext>
            </p:extLst>
          </p:nvPr>
        </p:nvGraphicFramePr>
        <p:xfrm>
          <a:off x="5292080" y="4183352"/>
          <a:ext cx="3569087" cy="267464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1"/>
          <p:cNvSpPr txBox="1"/>
          <p:nvPr/>
        </p:nvSpPr>
        <p:spPr>
          <a:xfrm>
            <a:off x="5620364" y="3830231"/>
            <a:ext cx="3373680" cy="369332"/>
          </a:xfrm>
          <a:prstGeom prst="rect">
            <a:avLst/>
          </a:prstGeom>
          <a:noFill/>
        </p:spPr>
        <p:txBody>
          <a:bodyPr wrap="none" rtlCol="0">
            <a:spAutoFit/>
          </a:bodyPr>
          <a:lstStyle/>
          <a:p>
            <a:r>
              <a:rPr lang="fi-FI" dirty="0"/>
              <a:t>Long </a:t>
            </a:r>
            <a:r>
              <a:rPr lang="fi-FI" dirty="0" err="1"/>
              <a:t>time</a:t>
            </a:r>
            <a:r>
              <a:rPr lang="fi-FI" dirty="0"/>
              <a:t> </a:t>
            </a:r>
            <a:r>
              <a:rPr lang="fi-FI" dirty="0" err="1"/>
              <a:t>effects</a:t>
            </a:r>
            <a:r>
              <a:rPr lang="fi-FI" dirty="0"/>
              <a:t> and </a:t>
            </a:r>
            <a:r>
              <a:rPr lang="fi-FI" dirty="0" err="1"/>
              <a:t>durability</a:t>
            </a:r>
            <a:endParaRPr lang="fi-FI" dirty="0"/>
          </a:p>
        </p:txBody>
      </p:sp>
      <p:sp>
        <p:nvSpPr>
          <p:cNvPr id="13" name="Tekstiruutu 12"/>
          <p:cNvSpPr txBox="1"/>
          <p:nvPr/>
        </p:nvSpPr>
        <p:spPr>
          <a:xfrm>
            <a:off x="102744" y="1495898"/>
            <a:ext cx="3031599" cy="369332"/>
          </a:xfrm>
          <a:prstGeom prst="rect">
            <a:avLst/>
          </a:prstGeom>
          <a:noFill/>
        </p:spPr>
        <p:txBody>
          <a:bodyPr wrap="none" rtlCol="0">
            <a:spAutoFit/>
          </a:bodyPr>
          <a:lstStyle/>
          <a:p>
            <a:r>
              <a:rPr lang="fi-FI" dirty="0" err="1"/>
              <a:t>Composition</a:t>
            </a:r>
            <a:r>
              <a:rPr lang="fi-FI" dirty="0"/>
              <a:t> and </a:t>
            </a:r>
            <a:r>
              <a:rPr lang="fi-FI" dirty="0" err="1"/>
              <a:t>Structure</a:t>
            </a:r>
            <a:endParaRPr lang="fi-FI" dirty="0"/>
          </a:p>
        </p:txBody>
      </p:sp>
      <p:sp>
        <p:nvSpPr>
          <p:cNvPr id="14" name="Suorakulmio 13"/>
          <p:cNvSpPr/>
          <p:nvPr/>
        </p:nvSpPr>
        <p:spPr>
          <a:xfrm>
            <a:off x="1342078" y="3693574"/>
            <a:ext cx="1184940" cy="369332"/>
          </a:xfrm>
          <a:prstGeom prst="rect">
            <a:avLst/>
          </a:prstGeom>
        </p:spPr>
        <p:txBody>
          <a:bodyPr wrap="none">
            <a:spAutoFit/>
          </a:bodyPr>
          <a:lstStyle/>
          <a:p>
            <a:r>
              <a:rPr lang="fi-FI" dirty="0" err="1"/>
              <a:t>Reactivity</a:t>
            </a:r>
            <a:endParaRPr lang="fi-FI" dirty="0"/>
          </a:p>
        </p:txBody>
      </p:sp>
      <p:pic>
        <p:nvPicPr>
          <p:cNvPr id="9" name="Kuva 8"/>
          <p:cNvPicPr>
            <a:picLocks noChangeAspect="1"/>
          </p:cNvPicPr>
          <p:nvPr/>
        </p:nvPicPr>
        <p:blipFill>
          <a:blip r:embed="rId3"/>
          <a:stretch>
            <a:fillRect/>
          </a:stretch>
        </p:blipFill>
        <p:spPr>
          <a:xfrm>
            <a:off x="140660" y="4253104"/>
            <a:ext cx="4772716" cy="2426162"/>
          </a:xfrm>
          <a:prstGeom prst="rect">
            <a:avLst/>
          </a:prstGeom>
        </p:spPr>
      </p:pic>
      <p:grpSp>
        <p:nvGrpSpPr>
          <p:cNvPr id="5" name="Ryhmä 4"/>
          <p:cNvGrpSpPr/>
          <p:nvPr/>
        </p:nvGrpSpPr>
        <p:grpSpPr>
          <a:xfrm>
            <a:off x="2293622" y="1267181"/>
            <a:ext cx="4556756" cy="2293124"/>
            <a:chOff x="711851" y="-2970973"/>
            <a:chExt cx="8149316" cy="7154325"/>
          </a:xfrm>
        </p:grpSpPr>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27"/>
            <a:stretch/>
          </p:blipFill>
          <p:spPr bwMode="auto">
            <a:xfrm>
              <a:off x="711851" y="-2970973"/>
              <a:ext cx="8149316" cy="71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orakulmio 3"/>
            <p:cNvSpPr/>
            <p:nvPr/>
          </p:nvSpPr>
          <p:spPr>
            <a:xfrm>
              <a:off x="1259632" y="2580299"/>
              <a:ext cx="1080120" cy="341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018198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291161B9EF2E474DBA588B1A37B19344" ma:contentTypeVersion="2" ma:contentTypeDescription="Luo uusi asiakirja." ma:contentTypeScope="" ma:versionID="d80fff8884f018e5da2d6f15bc58f830">
  <xsd:schema xmlns:xsd="http://www.w3.org/2001/XMLSchema" xmlns:xs="http://www.w3.org/2001/XMLSchema" xmlns:p="http://schemas.microsoft.com/office/2006/metadata/properties" xmlns:ns2="10b696b7-451f-44da-8bd9-816cca142a26" targetNamespace="http://schemas.microsoft.com/office/2006/metadata/properties" ma:root="true" ma:fieldsID="7de09e129ecf29fd57e2700b44511e89" ns2:_="">
    <xsd:import namespace="10b696b7-451f-44da-8bd9-816cca142a26"/>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696b7-451f-44da-8bd9-816cca142a26"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0b696b7-451f-44da-8bd9-816cca142a26">
      <UserInfo>
        <DisplayName>Bob Talling</DisplayName>
        <AccountId>15</AccountId>
        <AccountType/>
      </UserInfo>
      <UserInfo>
        <DisplayName>Kristian Gunnelius</DisplayName>
        <AccountId>3</AccountId>
        <AccountType/>
      </UserInfo>
    </SharedWithUsers>
  </documentManagement>
</p:properties>
</file>

<file path=customXml/itemProps1.xml><?xml version="1.0" encoding="utf-8"?>
<ds:datastoreItem xmlns:ds="http://schemas.openxmlformats.org/officeDocument/2006/customXml" ds:itemID="{C1B7077D-9403-4A83-91F4-31B2195C10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b696b7-451f-44da-8bd9-816cca142a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A51945-43AF-4C37-8C5A-3D542431983F}">
  <ds:schemaRefs>
    <ds:schemaRef ds:uri="http://schemas.microsoft.com/sharepoint/v3/contenttype/forms"/>
  </ds:schemaRefs>
</ds:datastoreItem>
</file>

<file path=customXml/itemProps3.xml><?xml version="1.0" encoding="utf-8"?>
<ds:datastoreItem xmlns:ds="http://schemas.openxmlformats.org/officeDocument/2006/customXml" ds:itemID="{5C571CE9-757E-4BDD-89E2-B6FDB7AE1771}">
  <ds:schemaRefs>
    <ds:schemaRef ds:uri="http://schemas.microsoft.com/office/infopath/2007/PartnerControls"/>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http://schemas.openxmlformats.org/package/2006/metadata/core-properties"/>
    <ds:schemaRef ds:uri="10b696b7-451f-44da-8bd9-816cca142a26"/>
  </ds:schemaRefs>
</ds:datastoreItem>
</file>

<file path=docProps/app.xml><?xml version="1.0" encoding="utf-8"?>
<Properties xmlns="http://schemas.openxmlformats.org/officeDocument/2006/extended-properties" xmlns:vt="http://schemas.openxmlformats.org/officeDocument/2006/docPropsVTypes">
  <TotalTime>605</TotalTime>
  <Words>858</Words>
  <Application>Microsoft Office PowerPoint</Application>
  <PresentationFormat>On-screen Show (4:3)</PresentationFormat>
  <Paragraphs>165</Paragraphs>
  <Slides>13</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Cambria</vt:lpstr>
      <vt:lpstr>Times New Roman</vt:lpstr>
      <vt:lpstr>Office-teema</vt:lpstr>
      <vt:lpstr>1_Office-teema</vt:lpstr>
      <vt:lpstr>Renotech R&amp;D Ash2Cash Concept</vt:lpstr>
      <vt:lpstr>Outline</vt:lpstr>
      <vt:lpstr>PowerPoint Presentation</vt:lpstr>
      <vt:lpstr>PowerPoint Presentation</vt:lpstr>
      <vt:lpstr>Reactivity Classes for Biomass Ashes</vt:lpstr>
      <vt:lpstr>Ash2Cash Concept</vt:lpstr>
      <vt:lpstr>Mechanochemical Activation</vt:lpstr>
      <vt:lpstr>PowerPoint Presentation</vt:lpstr>
      <vt:lpstr>Quality Control System</vt:lpstr>
      <vt:lpstr>References</vt:lpstr>
      <vt:lpstr>Ash utilization Network</vt:lpstr>
      <vt:lpstr>PowerPoint Presentation</vt:lpstr>
      <vt:lpstr>The Team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Valter Wigren</dc:creator>
  <cp:lastModifiedBy>Katrin Ressar</cp:lastModifiedBy>
  <cp:revision>57</cp:revision>
  <dcterms:created xsi:type="dcterms:W3CDTF">2012-04-25T10:38:46Z</dcterms:created>
  <dcterms:modified xsi:type="dcterms:W3CDTF">2016-06-01T13:23:35Z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0x010100291161B9EF2E474DBA588B1A37B19344</vt:lpwstr>
  </property>
</Properties>
</file>